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7.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83.xml" ContentType="application/vnd.openxmlformats-officedocument.presentationml.slide+xml"/>
  <Override PartName="/ppt/slides/slide33.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60.xml" ContentType="application/vnd.openxmlformats-officedocument.presentationml.slide+xml"/>
  <Override PartName="/ppt/slides/slide152.xml" ContentType="application/vnd.openxmlformats-officedocument.presentationml.slide+xml"/>
  <Override PartName="/ppt/slides/slide16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61.xml" ContentType="application/vnd.openxmlformats-officedocument.presentationml.slide+xml"/>
  <Override PartName="/ppt/slides/slide172.xml" ContentType="application/vnd.openxmlformats-officedocument.presentationml.slide+xml"/>
  <Override PartName="/ppt/slides/slide180.xml" ContentType="application/vnd.openxmlformats-officedocument.presentationml.slide+xml"/>
  <Override PartName="/ppt/slides/slide170.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1.xml" ContentType="application/vnd.openxmlformats-officedocument.presentationml.slide+xml"/>
  <Override PartName="/ppt/slides/slide167.xml" ContentType="application/vnd.openxmlformats-officedocument.presentationml.slide+xml"/>
  <Override PartName="/ppt/slides/slide169.xml" ContentType="application/vnd.openxmlformats-officedocument.presentationml.slide+xml"/>
  <Override PartName="/ppt/slides/slide166.xml" ContentType="application/vnd.openxmlformats-officedocument.presentationml.slide+xml"/>
  <Override PartName="/ppt/slides/slide168.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theme/themeOverride1.xml" ContentType="application/vnd.openxmlformats-officedocument.themeOverr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heme/themeOverride2.xml" ContentType="application/vnd.openxmlformats-officedocument.themeOverrid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0"/>
  </p:notesMasterIdLst>
  <p:sldIdLst>
    <p:sldId id="649" r:id="rId2"/>
    <p:sldId id="817" r:id="rId3"/>
    <p:sldId id="816" r:id="rId4"/>
    <p:sldId id="682" r:id="rId5"/>
    <p:sldId id="757" r:id="rId6"/>
    <p:sldId id="755" r:id="rId7"/>
    <p:sldId id="738" r:id="rId8"/>
    <p:sldId id="764" r:id="rId9"/>
    <p:sldId id="758" r:id="rId10"/>
    <p:sldId id="683" r:id="rId11"/>
    <p:sldId id="675" r:id="rId12"/>
    <p:sldId id="722" r:id="rId13"/>
    <p:sldId id="849" r:id="rId14"/>
    <p:sldId id="848" r:id="rId15"/>
    <p:sldId id="720" r:id="rId16"/>
    <p:sldId id="686" r:id="rId17"/>
    <p:sldId id="782" r:id="rId18"/>
    <p:sldId id="799" r:id="rId19"/>
    <p:sldId id="685" r:id="rId20"/>
    <p:sldId id="759" r:id="rId21"/>
    <p:sldId id="661" r:id="rId22"/>
    <p:sldId id="766" r:id="rId23"/>
    <p:sldId id="733" r:id="rId24"/>
    <p:sldId id="767" r:id="rId25"/>
    <p:sldId id="732" r:id="rId26"/>
    <p:sldId id="768" r:id="rId27"/>
    <p:sldId id="762" r:id="rId28"/>
    <p:sldId id="783" r:id="rId29"/>
    <p:sldId id="769" r:id="rId30"/>
    <p:sldId id="736" r:id="rId31"/>
    <p:sldId id="771" r:id="rId32"/>
    <p:sldId id="777" r:id="rId33"/>
    <p:sldId id="778" r:id="rId34"/>
    <p:sldId id="779" r:id="rId35"/>
    <p:sldId id="837" r:id="rId36"/>
    <p:sldId id="840" r:id="rId37"/>
    <p:sldId id="841" r:id="rId38"/>
    <p:sldId id="838" r:id="rId39"/>
    <p:sldId id="797" r:id="rId40"/>
    <p:sldId id="770" r:id="rId41"/>
    <p:sldId id="745" r:id="rId42"/>
    <p:sldId id="772" r:id="rId43"/>
    <p:sldId id="746" r:id="rId44"/>
    <p:sldId id="691" r:id="rId45"/>
    <p:sldId id="652" r:id="rId46"/>
    <p:sldId id="786" r:id="rId47"/>
    <p:sldId id="785" r:id="rId48"/>
    <p:sldId id="776" r:id="rId49"/>
    <p:sldId id="747" r:id="rId50"/>
    <p:sldId id="774" r:id="rId51"/>
    <p:sldId id="775" r:id="rId52"/>
    <p:sldId id="780" r:id="rId53"/>
    <p:sldId id="781" r:id="rId54"/>
    <p:sldId id="660" r:id="rId55"/>
    <p:sldId id="784" r:id="rId56"/>
    <p:sldId id="665" r:id="rId57"/>
    <p:sldId id="832" r:id="rId58"/>
    <p:sldId id="761" r:id="rId59"/>
    <p:sldId id="788" r:id="rId60"/>
    <p:sldId id="641" r:id="rId61"/>
    <p:sldId id="787" r:id="rId62"/>
    <p:sldId id="789" r:id="rId63"/>
    <p:sldId id="710" r:id="rId64"/>
    <p:sldId id="790" r:id="rId65"/>
    <p:sldId id="645" r:id="rId66"/>
    <p:sldId id="794" r:id="rId67"/>
    <p:sldId id="791" r:id="rId68"/>
    <p:sldId id="792" r:id="rId69"/>
    <p:sldId id="795" r:id="rId70"/>
    <p:sldId id="709" r:id="rId71"/>
    <p:sldId id="714" r:id="rId72"/>
    <p:sldId id="829" r:id="rId73"/>
    <p:sldId id="793" r:id="rId74"/>
    <p:sldId id="707" r:id="rId75"/>
    <p:sldId id="863" r:id="rId76"/>
    <p:sldId id="862" r:id="rId77"/>
    <p:sldId id="676" r:id="rId78"/>
    <p:sldId id="818" r:id="rId79"/>
    <p:sldId id="819" r:id="rId80"/>
    <p:sldId id="822" r:id="rId81"/>
    <p:sldId id="823" r:id="rId82"/>
    <p:sldId id="820" r:id="rId83"/>
    <p:sldId id="713" r:id="rId84"/>
    <p:sldId id="721" r:id="rId85"/>
    <p:sldId id="825" r:id="rId86"/>
    <p:sldId id="821" r:id="rId87"/>
    <p:sldId id="824" r:id="rId88"/>
    <p:sldId id="830" r:id="rId89"/>
    <p:sldId id="708" r:id="rId90"/>
    <p:sldId id="678" r:id="rId91"/>
    <p:sldId id="835" r:id="rId92"/>
    <p:sldId id="836" r:id="rId93"/>
    <p:sldId id="843" r:id="rId94"/>
    <p:sldId id="842" r:id="rId95"/>
    <p:sldId id="844" r:id="rId96"/>
    <p:sldId id="845" r:id="rId97"/>
    <p:sldId id="846" r:id="rId98"/>
    <p:sldId id="833" r:id="rId99"/>
    <p:sldId id="651" r:id="rId100"/>
    <p:sldId id="699" r:id="rId101"/>
    <p:sldId id="684" r:id="rId102"/>
    <p:sldId id="754" r:id="rId103"/>
    <p:sldId id="723" r:id="rId104"/>
    <p:sldId id="679" r:id="rId105"/>
    <p:sldId id="680" r:id="rId106"/>
    <p:sldId id="681" r:id="rId107"/>
    <p:sldId id="809" r:id="rId108"/>
    <p:sldId id="655" r:id="rId109"/>
    <p:sldId id="669" r:id="rId110"/>
    <p:sldId id="753" r:id="rId111"/>
    <p:sldId id="688" r:id="rId112"/>
    <p:sldId id="810" r:id="rId113"/>
    <p:sldId id="666" r:id="rId114"/>
    <p:sldId id="689" r:id="rId115"/>
    <p:sldId id="700" r:id="rId116"/>
    <p:sldId id="667" r:id="rId117"/>
    <p:sldId id="752" r:id="rId118"/>
    <p:sldId id="692" r:id="rId119"/>
    <p:sldId id="808" r:id="rId120"/>
    <p:sldId id="701" r:id="rId121"/>
    <p:sldId id="690" r:id="rId122"/>
    <p:sldId id="702" r:id="rId123"/>
    <p:sldId id="807" r:id="rId124"/>
    <p:sldId id="806" r:id="rId125"/>
    <p:sldId id="698" r:id="rId126"/>
    <p:sldId id="697" r:id="rId127"/>
    <p:sldId id="703" r:id="rId128"/>
    <p:sldId id="751" r:id="rId129"/>
    <p:sldId id="811" r:id="rId130"/>
    <p:sldId id="664" r:id="rId131"/>
    <p:sldId id="642" r:id="rId132"/>
    <p:sldId id="750" r:id="rId133"/>
    <p:sldId id="704" r:id="rId134"/>
    <p:sldId id="643" r:id="rId135"/>
    <p:sldId id="827" r:id="rId136"/>
    <p:sldId id="828" r:id="rId137"/>
    <p:sldId id="705" r:id="rId138"/>
    <p:sldId id="670" r:id="rId139"/>
    <p:sldId id="826" r:id="rId140"/>
    <p:sldId id="696" r:id="rId141"/>
    <p:sldId id="657" r:id="rId142"/>
    <p:sldId id="763" r:id="rId143"/>
    <p:sldId id="658" r:id="rId144"/>
    <p:sldId id="706" r:id="rId145"/>
    <p:sldId id="814" r:id="rId146"/>
    <p:sldId id="715" r:id="rId147"/>
    <p:sldId id="813" r:id="rId148"/>
    <p:sldId id="850" r:id="rId149"/>
    <p:sldId id="851" r:id="rId150"/>
    <p:sldId id="855" r:id="rId151"/>
    <p:sldId id="856" r:id="rId152"/>
    <p:sldId id="857" r:id="rId153"/>
    <p:sldId id="858" r:id="rId154"/>
    <p:sldId id="859" r:id="rId155"/>
    <p:sldId id="860" r:id="rId156"/>
    <p:sldId id="861" r:id="rId157"/>
    <p:sldId id="644" r:id="rId158"/>
    <p:sldId id="852" r:id="rId159"/>
    <p:sldId id="853" r:id="rId160"/>
    <p:sldId id="812" r:id="rId161"/>
    <p:sldId id="854" r:id="rId162"/>
    <p:sldId id="648" r:id="rId163"/>
    <p:sldId id="815" r:id="rId164"/>
    <p:sldId id="727" r:id="rId165"/>
    <p:sldId id="831" r:id="rId166"/>
    <p:sldId id="834" r:id="rId167"/>
    <p:sldId id="659" r:id="rId168"/>
    <p:sldId id="609" r:id="rId169"/>
    <p:sldId id="805" r:id="rId170"/>
    <p:sldId id="748" r:id="rId171"/>
    <p:sldId id="741" r:id="rId172"/>
    <p:sldId id="742" r:id="rId173"/>
    <p:sldId id="674" r:id="rId174"/>
    <p:sldId id="744" r:id="rId175"/>
    <p:sldId id="743" r:id="rId176"/>
    <p:sldId id="730" r:id="rId177"/>
    <p:sldId id="731" r:id="rId178"/>
    <p:sldId id="734" r:id="rId179"/>
    <p:sldId id="735" r:id="rId180"/>
    <p:sldId id="724" r:id="rId181"/>
    <p:sldId id="672" r:id="rId182"/>
    <p:sldId id="673" r:id="rId183"/>
    <p:sldId id="725" r:id="rId184"/>
    <p:sldId id="695" r:id="rId185"/>
    <p:sldId id="726" r:id="rId186"/>
    <p:sldId id="717" r:id="rId187"/>
    <p:sldId id="718" r:id="rId188"/>
    <p:sldId id="719" r:id="rId18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62" autoAdjust="0"/>
    <p:restoredTop sz="83094" autoAdjust="0"/>
  </p:normalViewPr>
  <p:slideViewPr>
    <p:cSldViewPr snapToGrid="0">
      <p:cViewPr varScale="1">
        <p:scale>
          <a:sx n="65" d="100"/>
          <a:sy n="65" d="100"/>
        </p:scale>
        <p:origin x="14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customXml" Target="../customXml/item1.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customXml" Target="../customXml/item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53C5A-D14B-485B-B0BF-BD3B8922E1A4}" type="datetimeFigureOut">
              <a:rPr lang="fr-FR" smtClean="0"/>
              <a:t>01/12/2023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3B918-CDF1-484E-8DA6-7F53233E636A}" type="slidenum">
              <a:rPr lang="fr-FR" smtClean="0"/>
              <a:t>‹N°›</a:t>
            </a:fld>
            <a:endParaRPr lang="fr-FR"/>
          </a:p>
        </p:txBody>
      </p:sp>
    </p:spTree>
    <p:extLst>
      <p:ext uri="{BB962C8B-B14F-4D97-AF65-F5344CB8AC3E}">
        <p14:creationId xmlns:p14="http://schemas.microsoft.com/office/powerpoint/2010/main" val="1030136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Sur la </a:t>
            </a:r>
            <a:r>
              <a:rPr lang="en-US" err="1">
                <a:cs typeface="Calibri"/>
              </a:rPr>
              <a:t>législation</a:t>
            </a:r>
            <a:r>
              <a:rPr lang="en-US">
                <a:cs typeface="Calibri"/>
              </a:rPr>
              <a:t> </a:t>
            </a:r>
            <a:r>
              <a:rPr lang="en-US" err="1">
                <a:cs typeface="Calibri"/>
              </a:rPr>
              <a:t>française</a:t>
            </a:r>
            <a:r>
              <a:rPr lang="en-US">
                <a:cs typeface="Calibri"/>
              </a:rPr>
              <a:t> relative à la </a:t>
            </a:r>
            <a:r>
              <a:rPr lang="en-US" err="1">
                <a:cs typeface="Calibri"/>
              </a:rPr>
              <a:t>bioéthique</a:t>
            </a:r>
            <a:r>
              <a:rPr lang="en-US">
                <a:cs typeface="Calibri"/>
              </a:rPr>
              <a:t>, </a:t>
            </a:r>
            <a:r>
              <a:rPr lang="en-US" err="1">
                <a:cs typeface="Calibri"/>
              </a:rPr>
              <a:t>voir</a:t>
            </a:r>
            <a:r>
              <a:rPr lang="en-US">
                <a:cs typeface="Calibri"/>
              </a:rPr>
              <a:t> :</a:t>
            </a:r>
          </a:p>
          <a:p>
            <a:r>
              <a:rPr lang="en-US">
                <a:cs typeface="Calibri"/>
              </a:rPr>
              <a:t>- </a:t>
            </a:r>
            <a:r>
              <a:rPr lang="en-US"/>
              <a:t>https://solidarites-sante.gouv.fr/grands-dossiers/bioethique/article/5-questions-sur-la-bioethique</a:t>
            </a:r>
            <a:endParaRPr lang="en-US">
              <a:cs typeface="Calibri"/>
            </a:endParaRPr>
          </a:p>
          <a:p>
            <a:r>
              <a:rPr lang="en-US">
                <a:cs typeface="Calibri"/>
              </a:rPr>
              <a:t>- </a:t>
            </a:r>
            <a:r>
              <a:rPr lang="en-US"/>
              <a:t>https://www.vie-publique.fr/dossier/268410-les-revisions-des-lois-de-bioethique</a:t>
            </a:r>
            <a:endParaRPr lang="en-US">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45</a:t>
            </a:fld>
            <a:endParaRPr lang="fr-FR"/>
          </a:p>
        </p:txBody>
      </p:sp>
    </p:spTree>
    <p:extLst>
      <p:ext uri="{BB962C8B-B14F-4D97-AF65-F5344CB8AC3E}">
        <p14:creationId xmlns:p14="http://schemas.microsoft.com/office/powerpoint/2010/main" val="49977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Sur la </a:t>
            </a:r>
            <a:r>
              <a:rPr lang="en-US" err="1">
                <a:cs typeface="Calibri"/>
              </a:rPr>
              <a:t>législation</a:t>
            </a:r>
            <a:r>
              <a:rPr lang="en-US">
                <a:cs typeface="Calibri"/>
              </a:rPr>
              <a:t> </a:t>
            </a:r>
            <a:r>
              <a:rPr lang="en-US" err="1">
                <a:cs typeface="Calibri"/>
              </a:rPr>
              <a:t>française</a:t>
            </a:r>
            <a:r>
              <a:rPr lang="en-US">
                <a:cs typeface="Calibri"/>
              </a:rPr>
              <a:t> relative à la </a:t>
            </a:r>
            <a:r>
              <a:rPr lang="en-US" err="1">
                <a:cs typeface="Calibri"/>
              </a:rPr>
              <a:t>bioéthique</a:t>
            </a:r>
            <a:r>
              <a:rPr lang="en-US">
                <a:cs typeface="Calibri"/>
              </a:rPr>
              <a:t>, </a:t>
            </a:r>
            <a:r>
              <a:rPr lang="en-US" err="1">
                <a:cs typeface="Calibri"/>
              </a:rPr>
              <a:t>voir</a:t>
            </a:r>
            <a:r>
              <a:rPr lang="en-US">
                <a:cs typeface="Calibri"/>
              </a:rPr>
              <a:t> :</a:t>
            </a:r>
          </a:p>
          <a:p>
            <a:r>
              <a:rPr lang="en-US">
                <a:cs typeface="Calibri"/>
              </a:rPr>
              <a:t>- </a:t>
            </a:r>
            <a:r>
              <a:rPr lang="en-US"/>
              <a:t>https://solidarites-sante.gouv.fr/grands-dossiers/bioethique/article/5-questions-sur-la-bioethique</a:t>
            </a:r>
            <a:endParaRPr lang="en-US">
              <a:cs typeface="Calibri"/>
            </a:endParaRPr>
          </a:p>
          <a:p>
            <a:r>
              <a:rPr lang="en-US">
                <a:cs typeface="Calibri"/>
              </a:rPr>
              <a:t>- </a:t>
            </a:r>
            <a:r>
              <a:rPr lang="en-US"/>
              <a:t>https://www.vie-publique.fr/dossier/268410-les-revisions-des-lois-de-bioethique</a:t>
            </a:r>
            <a:endParaRPr lang="en-US">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46</a:t>
            </a:fld>
            <a:endParaRPr lang="fr-FR"/>
          </a:p>
        </p:txBody>
      </p:sp>
    </p:spTree>
    <p:extLst>
      <p:ext uri="{BB962C8B-B14F-4D97-AF65-F5344CB8AC3E}">
        <p14:creationId xmlns:p14="http://schemas.microsoft.com/office/powerpoint/2010/main" val="4292902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Sur la </a:t>
            </a:r>
            <a:r>
              <a:rPr lang="en-US" err="1">
                <a:cs typeface="Calibri"/>
              </a:rPr>
              <a:t>législation</a:t>
            </a:r>
            <a:r>
              <a:rPr lang="en-US">
                <a:cs typeface="Calibri"/>
              </a:rPr>
              <a:t> </a:t>
            </a:r>
            <a:r>
              <a:rPr lang="en-US" err="1">
                <a:cs typeface="Calibri"/>
              </a:rPr>
              <a:t>française</a:t>
            </a:r>
            <a:r>
              <a:rPr lang="en-US">
                <a:cs typeface="Calibri"/>
              </a:rPr>
              <a:t> relative à la </a:t>
            </a:r>
            <a:r>
              <a:rPr lang="en-US" err="1">
                <a:cs typeface="Calibri"/>
              </a:rPr>
              <a:t>bioéthique</a:t>
            </a:r>
            <a:r>
              <a:rPr lang="en-US">
                <a:cs typeface="Calibri"/>
              </a:rPr>
              <a:t>, </a:t>
            </a:r>
            <a:r>
              <a:rPr lang="en-US" err="1">
                <a:cs typeface="Calibri"/>
              </a:rPr>
              <a:t>voir</a:t>
            </a:r>
            <a:r>
              <a:rPr lang="en-US">
                <a:cs typeface="Calibri"/>
              </a:rPr>
              <a:t> :</a:t>
            </a:r>
          </a:p>
          <a:p>
            <a:r>
              <a:rPr lang="en-US">
                <a:cs typeface="Calibri"/>
              </a:rPr>
              <a:t>- </a:t>
            </a:r>
            <a:r>
              <a:rPr lang="en-US"/>
              <a:t>https://solidarites-sante.gouv.fr/grands-dossiers/bioethique/article/5-questions-sur-la-bioethique</a:t>
            </a:r>
            <a:endParaRPr lang="en-US">
              <a:cs typeface="Calibri"/>
            </a:endParaRPr>
          </a:p>
          <a:p>
            <a:r>
              <a:rPr lang="en-US">
                <a:cs typeface="Calibri"/>
              </a:rPr>
              <a:t>- </a:t>
            </a:r>
            <a:r>
              <a:rPr lang="en-US"/>
              <a:t>https://www.vie-publique.fr/dossier/268410-les-revisions-des-lois-de-bioethique</a:t>
            </a:r>
            <a:endParaRPr lang="en-US">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47</a:t>
            </a:fld>
            <a:endParaRPr lang="fr-FR"/>
          </a:p>
        </p:txBody>
      </p:sp>
    </p:spTree>
    <p:extLst>
      <p:ext uri="{BB962C8B-B14F-4D97-AF65-F5344CB8AC3E}">
        <p14:creationId xmlns:p14="http://schemas.microsoft.com/office/powerpoint/2010/main" val="57697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Sur la </a:t>
            </a:r>
            <a:r>
              <a:rPr lang="en-US" err="1">
                <a:cs typeface="Calibri"/>
              </a:rPr>
              <a:t>législation</a:t>
            </a:r>
            <a:r>
              <a:rPr lang="en-US">
                <a:cs typeface="Calibri"/>
              </a:rPr>
              <a:t> </a:t>
            </a:r>
            <a:r>
              <a:rPr lang="en-US" err="1">
                <a:cs typeface="Calibri"/>
              </a:rPr>
              <a:t>française</a:t>
            </a:r>
            <a:r>
              <a:rPr lang="en-US">
                <a:cs typeface="Calibri"/>
              </a:rPr>
              <a:t> relative à la </a:t>
            </a:r>
            <a:r>
              <a:rPr lang="en-US" err="1">
                <a:cs typeface="Calibri"/>
              </a:rPr>
              <a:t>bioéthique</a:t>
            </a:r>
            <a:r>
              <a:rPr lang="en-US">
                <a:cs typeface="Calibri"/>
              </a:rPr>
              <a:t>, </a:t>
            </a:r>
            <a:r>
              <a:rPr lang="en-US" err="1">
                <a:cs typeface="Calibri"/>
              </a:rPr>
              <a:t>voir</a:t>
            </a:r>
            <a:r>
              <a:rPr lang="en-US">
                <a:cs typeface="Calibri"/>
              </a:rPr>
              <a:t> :</a:t>
            </a:r>
          </a:p>
          <a:p>
            <a:r>
              <a:rPr lang="en-US">
                <a:cs typeface="Calibri"/>
              </a:rPr>
              <a:t>- </a:t>
            </a:r>
            <a:r>
              <a:rPr lang="en-US"/>
              <a:t>https://solidarites-sante.gouv.fr/grands-dossiers/bioethique/article/5-questions-sur-la-bioethique</a:t>
            </a:r>
            <a:endParaRPr lang="en-US">
              <a:cs typeface="Calibri"/>
            </a:endParaRPr>
          </a:p>
          <a:p>
            <a:r>
              <a:rPr lang="en-US">
                <a:cs typeface="Calibri"/>
              </a:rPr>
              <a:t>- </a:t>
            </a:r>
            <a:r>
              <a:rPr lang="en-US"/>
              <a:t>https://www.vie-publique.fr/dossier/268410-les-revisions-des-lois-de-bioethique</a:t>
            </a:r>
            <a:endParaRPr lang="en-US">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130</a:t>
            </a:fld>
            <a:endParaRPr lang="fr-FR"/>
          </a:p>
        </p:txBody>
      </p:sp>
    </p:spTree>
    <p:extLst>
      <p:ext uri="{BB962C8B-B14F-4D97-AF65-F5344CB8AC3E}">
        <p14:creationId xmlns:p14="http://schemas.microsoft.com/office/powerpoint/2010/main" val="2181698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Sur la </a:t>
            </a:r>
            <a:r>
              <a:rPr lang="en-US" err="1">
                <a:cs typeface="Calibri"/>
              </a:rPr>
              <a:t>législation</a:t>
            </a:r>
            <a:r>
              <a:rPr lang="en-US">
                <a:cs typeface="Calibri"/>
              </a:rPr>
              <a:t> </a:t>
            </a:r>
            <a:r>
              <a:rPr lang="en-US" err="1">
                <a:cs typeface="Calibri"/>
              </a:rPr>
              <a:t>française</a:t>
            </a:r>
            <a:r>
              <a:rPr lang="en-US">
                <a:cs typeface="Calibri"/>
              </a:rPr>
              <a:t> relative à la </a:t>
            </a:r>
            <a:r>
              <a:rPr lang="en-US" err="1">
                <a:cs typeface="Calibri"/>
              </a:rPr>
              <a:t>bioéthique</a:t>
            </a:r>
            <a:r>
              <a:rPr lang="en-US">
                <a:cs typeface="Calibri"/>
              </a:rPr>
              <a:t>, </a:t>
            </a:r>
            <a:r>
              <a:rPr lang="en-US" err="1">
                <a:cs typeface="Calibri"/>
              </a:rPr>
              <a:t>voir</a:t>
            </a:r>
            <a:r>
              <a:rPr lang="en-US">
                <a:cs typeface="Calibri"/>
              </a:rPr>
              <a:t> :</a:t>
            </a:r>
          </a:p>
          <a:p>
            <a:r>
              <a:rPr lang="en-US">
                <a:cs typeface="Calibri"/>
              </a:rPr>
              <a:t>- </a:t>
            </a:r>
            <a:r>
              <a:rPr lang="en-US"/>
              <a:t>https://solidarites-sante.gouv.fr/grands-dossiers/bioethique/article/5-questions-sur-la-bioethique</a:t>
            </a:r>
            <a:endParaRPr lang="en-US">
              <a:cs typeface="Calibri"/>
            </a:endParaRPr>
          </a:p>
          <a:p>
            <a:r>
              <a:rPr lang="en-US">
                <a:cs typeface="Calibri"/>
              </a:rPr>
              <a:t>- </a:t>
            </a:r>
            <a:r>
              <a:rPr lang="en-US"/>
              <a:t>https://www.vie-publique.fr/dossier/268410-les-revisions-des-lois-de-bioethique</a:t>
            </a:r>
            <a:endParaRPr lang="en-US">
              <a:cs typeface="Calibri"/>
            </a:endParaRPr>
          </a:p>
        </p:txBody>
      </p:sp>
      <p:sp>
        <p:nvSpPr>
          <p:cNvPr id="4" name="Espace réservé du numéro de diapositive 3"/>
          <p:cNvSpPr>
            <a:spLocks noGrp="1"/>
          </p:cNvSpPr>
          <p:nvPr>
            <p:ph type="sldNum" sz="quarter" idx="5"/>
          </p:nvPr>
        </p:nvSpPr>
        <p:spPr/>
        <p:txBody>
          <a:bodyPr/>
          <a:lstStyle/>
          <a:p>
            <a:fld id="{06B8A146-2972-498A-A047-B6BE41851F92}" type="slidenum">
              <a:rPr lang="fr-FR" smtClean="0"/>
              <a:t>131</a:t>
            </a:fld>
            <a:endParaRPr lang="fr-FR"/>
          </a:p>
        </p:txBody>
      </p:sp>
    </p:spTree>
    <p:extLst>
      <p:ext uri="{BB962C8B-B14F-4D97-AF65-F5344CB8AC3E}">
        <p14:creationId xmlns:p14="http://schemas.microsoft.com/office/powerpoint/2010/main" val="105870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C3B918-CDF1-484E-8DA6-7F53233E636A}" type="slidenum">
              <a:rPr lang="fr-FR" smtClean="0"/>
              <a:t>157</a:t>
            </a:fld>
            <a:endParaRPr lang="fr-FR"/>
          </a:p>
        </p:txBody>
      </p:sp>
    </p:spTree>
    <p:extLst>
      <p:ext uri="{BB962C8B-B14F-4D97-AF65-F5344CB8AC3E}">
        <p14:creationId xmlns:p14="http://schemas.microsoft.com/office/powerpoint/2010/main" val="378946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C3B918-CDF1-484E-8DA6-7F53233E636A}" type="slidenum">
              <a:rPr lang="fr-FR" smtClean="0"/>
              <a:t>159</a:t>
            </a:fld>
            <a:endParaRPr lang="fr-FR"/>
          </a:p>
        </p:txBody>
      </p:sp>
    </p:spTree>
    <p:extLst>
      <p:ext uri="{BB962C8B-B14F-4D97-AF65-F5344CB8AC3E}">
        <p14:creationId xmlns:p14="http://schemas.microsoft.com/office/powerpoint/2010/main" val="90423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285EC-A02E-443A-AAE1-D942630A3A0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9D4583F-DD50-4867-9083-DE84C99C51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AF8B027-166A-4DD6-A3B3-C0C0A5629783}"/>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5" name="Espace réservé du pied de page 4">
            <a:extLst>
              <a:ext uri="{FF2B5EF4-FFF2-40B4-BE49-F238E27FC236}">
                <a16:creationId xmlns:a16="http://schemas.microsoft.com/office/drawing/2014/main" id="{0637D844-8138-4484-88B6-7FE2F26457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9E0CF65-A237-4E35-B2C0-842E7C51FA45}"/>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161670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294E3-A38D-4284-94E1-4C0277B5E1B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1D765FE-9B2C-4401-B279-CE20120C23B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C570F4-63D4-4C91-9C57-CFEC1ABFE033}"/>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5" name="Espace réservé du pied de page 4">
            <a:extLst>
              <a:ext uri="{FF2B5EF4-FFF2-40B4-BE49-F238E27FC236}">
                <a16:creationId xmlns:a16="http://schemas.microsoft.com/office/drawing/2014/main" id="{26B952C1-2B00-4BDC-B24E-CBDB72A7D86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7BD6A5B-06AC-4A5C-8303-819C50D5C12D}"/>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1658945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FBCB1D1-46D3-40F7-96EA-30233EF723D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B0BB883-0DB0-477F-B138-51E24E3EAB8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EEC7B09-9829-4EFD-8AB0-672EE88D9992}"/>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5" name="Espace réservé du pied de page 4">
            <a:extLst>
              <a:ext uri="{FF2B5EF4-FFF2-40B4-BE49-F238E27FC236}">
                <a16:creationId xmlns:a16="http://schemas.microsoft.com/office/drawing/2014/main" id="{DFBCBB32-7022-4653-BC74-AA622F427D1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939BBE-471E-461F-81F0-6FC05A088B0D}"/>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300150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5FF957-3199-4378-A520-4194D402F0F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4219D27-45FD-4463-BB6A-5EC67F86B79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7C4597-B13F-468E-90C2-D984EED05CF6}"/>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5" name="Espace réservé du pied de page 4">
            <a:extLst>
              <a:ext uri="{FF2B5EF4-FFF2-40B4-BE49-F238E27FC236}">
                <a16:creationId xmlns:a16="http://schemas.microsoft.com/office/drawing/2014/main" id="{F93F2366-C936-4232-B142-5BC0951E8E0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251C85C-45EE-4B6F-AE79-81B301E6FB83}"/>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378612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E0A8E9-FB61-4BC8-9075-928033A3A48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29E7B52-B6FF-4A35-8084-37BAF99470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35564D-D6E8-4580-ADC7-9EF35E0649FC}"/>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5" name="Espace réservé du pied de page 4">
            <a:extLst>
              <a:ext uri="{FF2B5EF4-FFF2-40B4-BE49-F238E27FC236}">
                <a16:creationId xmlns:a16="http://schemas.microsoft.com/office/drawing/2014/main" id="{1893A5E0-4935-4804-903A-A6C7F151851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64D02B-E504-4E4E-BA84-4F98C653085A}"/>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296517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581475-53CD-42B0-A2C2-51EAE9D187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04B6BC6-5CB5-4D01-9C03-3716D977366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6DB3663-AEFE-4BA5-9C33-219E09279A0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3814BCC-B262-4C64-9F94-283170AAC526}"/>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6" name="Espace réservé du pied de page 5">
            <a:extLst>
              <a:ext uri="{FF2B5EF4-FFF2-40B4-BE49-F238E27FC236}">
                <a16:creationId xmlns:a16="http://schemas.microsoft.com/office/drawing/2014/main" id="{3132E59B-2704-4327-81AD-FD5D0CD90D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7394962-ADBF-4156-926D-ABEA33BE3484}"/>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191817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627B81-7AF6-4D09-82AC-E0A3F9A1023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9EF7CB0-DAC9-45F6-B357-6730285CBE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DE94FEB-401F-49FD-85A9-A92D289B4C5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5ACE813-4AE2-4DDD-BAD6-E7C062BCC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3B42692-5E9B-42BA-BAA1-FD093342056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5265777-E87A-4905-AFE3-8C16D105701A}"/>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8" name="Espace réservé du pied de page 7">
            <a:extLst>
              <a:ext uri="{FF2B5EF4-FFF2-40B4-BE49-F238E27FC236}">
                <a16:creationId xmlns:a16="http://schemas.microsoft.com/office/drawing/2014/main" id="{5E88F63A-2309-4718-ADEA-3BCED57BF32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F028E20-1BAB-4CC6-ADA8-CCEDF909F66D}"/>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147153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DB629-D61F-4230-8B2C-85ABA5E3661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36494E5-F790-4D44-B142-574B24584D06}"/>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4" name="Espace réservé du pied de page 3">
            <a:extLst>
              <a:ext uri="{FF2B5EF4-FFF2-40B4-BE49-F238E27FC236}">
                <a16:creationId xmlns:a16="http://schemas.microsoft.com/office/drawing/2014/main" id="{244AC1C5-79BD-42B6-91C2-B3EE5D73E7A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C76123B-6D24-4C31-9BA0-E5D5BC516814}"/>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4112782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4879769-5B75-45B9-9761-628C318E9137}"/>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3" name="Espace réservé du pied de page 2">
            <a:extLst>
              <a:ext uri="{FF2B5EF4-FFF2-40B4-BE49-F238E27FC236}">
                <a16:creationId xmlns:a16="http://schemas.microsoft.com/office/drawing/2014/main" id="{CDBEA910-EB05-4FE2-B86B-107CAFE2EB2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1B1900D-577F-4832-ABFE-7EA5A7196764}"/>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821333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F5FD6-1933-47F5-935B-C06F63D8892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D3DBA31-8D53-43EE-9325-F4906A51AA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44A3453-D35A-4955-83CC-C6561E2F8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33D9A94-AB70-438C-96C9-08E4253BC71C}"/>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6" name="Espace réservé du pied de page 5">
            <a:extLst>
              <a:ext uri="{FF2B5EF4-FFF2-40B4-BE49-F238E27FC236}">
                <a16:creationId xmlns:a16="http://schemas.microsoft.com/office/drawing/2014/main" id="{A6271502-A1FF-4140-8876-D702634C6FE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78222AD-6494-400D-A448-F7612D622635}"/>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3094504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FF01C0-0D63-45FC-9854-11A5BD69620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B9B47B7-BB46-499D-9C7C-EA98546B01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49D9D4B-E4DB-488B-B14A-158A2E43E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82296CC-83B1-4CE4-9DFC-ED2159215A90}"/>
              </a:ext>
            </a:extLst>
          </p:cNvPr>
          <p:cNvSpPr>
            <a:spLocks noGrp="1"/>
          </p:cNvSpPr>
          <p:nvPr>
            <p:ph type="dt" sz="half" idx="10"/>
          </p:nvPr>
        </p:nvSpPr>
        <p:spPr/>
        <p:txBody>
          <a:bodyPr/>
          <a:lstStyle/>
          <a:p>
            <a:fld id="{AD5F16F7-2E77-472E-AB10-3063E628605A}" type="datetimeFigureOut">
              <a:rPr lang="fr-FR" smtClean="0"/>
              <a:t>01/12/2023</a:t>
            </a:fld>
            <a:endParaRPr lang="fr-FR"/>
          </a:p>
        </p:txBody>
      </p:sp>
      <p:sp>
        <p:nvSpPr>
          <p:cNvPr id="6" name="Espace réservé du pied de page 5">
            <a:extLst>
              <a:ext uri="{FF2B5EF4-FFF2-40B4-BE49-F238E27FC236}">
                <a16:creationId xmlns:a16="http://schemas.microsoft.com/office/drawing/2014/main" id="{3BFFCF7B-CF77-4A3C-BE5B-5EA12E1F5DB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128239-8D91-44DC-82AD-A8208E400D05}"/>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499495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1190AD3-5E61-4AB2-9961-E56368D1B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3B1F17D-649F-4C6A-B195-94B7F74B9D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2C6DBD2-AD37-452A-AB21-8E85DED1E4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F16F7-2E77-472E-AB10-3063E628605A}" type="datetimeFigureOut">
              <a:rPr lang="fr-FR" smtClean="0"/>
              <a:t>01/12/2023</a:t>
            </a:fld>
            <a:endParaRPr lang="fr-FR"/>
          </a:p>
        </p:txBody>
      </p:sp>
      <p:sp>
        <p:nvSpPr>
          <p:cNvPr id="5" name="Espace réservé du pied de page 4">
            <a:extLst>
              <a:ext uri="{FF2B5EF4-FFF2-40B4-BE49-F238E27FC236}">
                <a16:creationId xmlns:a16="http://schemas.microsoft.com/office/drawing/2014/main" id="{AC706A75-05C2-4FC7-AFF0-D74B6A633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A9A3507-0269-4B33-83BC-3D3544EB86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9E91E-B6E5-4636-8F0F-C755594AC60B}" type="slidenum">
              <a:rPr lang="fr-FR" smtClean="0"/>
              <a:t>‹N°›</a:t>
            </a:fld>
            <a:endParaRPr lang="fr-FR"/>
          </a:p>
        </p:txBody>
      </p:sp>
    </p:spTree>
    <p:extLst>
      <p:ext uri="{BB962C8B-B14F-4D97-AF65-F5344CB8AC3E}">
        <p14:creationId xmlns:p14="http://schemas.microsoft.com/office/powerpoint/2010/main" val="392411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18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hyperlink" Target="https://www.la-croix.com/Sciences-et-ethique/Fin-vie-Vincent-Lambert-Chantal-Sebire-retour-six-affaires-marque-lopinion-2022-09-13-1201233027"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 Target="slide18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lemonde.fr/societe/article/2023/02/19/fin-de-vie-la-convention-citoyenne-largement-favorable-a-une-aide-active-a-mourir_6162464_3224.html"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100.xml"/><Relationship Id="rId18" Type="http://schemas.openxmlformats.org/officeDocument/2006/relationships/slide" Target="slide137.xml"/><Relationship Id="rId26" Type="http://schemas.openxmlformats.org/officeDocument/2006/relationships/slide" Target="slide185.xml"/><Relationship Id="rId3" Type="http://schemas.openxmlformats.org/officeDocument/2006/relationships/slide" Target="slide5.xml"/><Relationship Id="rId21" Type="http://schemas.openxmlformats.org/officeDocument/2006/relationships/slide" Target="slide167.xml"/><Relationship Id="rId7" Type="http://schemas.openxmlformats.org/officeDocument/2006/relationships/slide" Target="slide27.xml"/><Relationship Id="rId12" Type="http://schemas.openxmlformats.org/officeDocument/2006/relationships/slide" Target="slide99.xml"/><Relationship Id="rId17" Type="http://schemas.openxmlformats.org/officeDocument/2006/relationships/slide" Target="slide133.xml"/><Relationship Id="rId25" Type="http://schemas.openxmlformats.org/officeDocument/2006/relationships/slide" Target="slide180.xml"/><Relationship Id="rId2" Type="http://schemas.openxmlformats.org/officeDocument/2006/relationships/slide" Target="slide4.xml"/><Relationship Id="rId16" Type="http://schemas.openxmlformats.org/officeDocument/2006/relationships/slide" Target="slide127.xml"/><Relationship Id="rId20" Type="http://schemas.openxmlformats.org/officeDocument/2006/relationships/slide" Target="slide144.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74.xml"/><Relationship Id="rId24" Type="http://schemas.openxmlformats.org/officeDocument/2006/relationships/slide" Target="slide176.xml"/><Relationship Id="rId5" Type="http://schemas.openxmlformats.org/officeDocument/2006/relationships/slide" Target="slide19.xml"/><Relationship Id="rId15" Type="http://schemas.openxmlformats.org/officeDocument/2006/relationships/slide" Target="slide122.xml"/><Relationship Id="rId23" Type="http://schemas.openxmlformats.org/officeDocument/2006/relationships/slide" Target="slide175.xml"/><Relationship Id="rId10" Type="http://schemas.openxmlformats.org/officeDocument/2006/relationships/slide" Target="slide68.xml"/><Relationship Id="rId19" Type="http://schemas.openxmlformats.org/officeDocument/2006/relationships/slide" Target="slide142.xml"/><Relationship Id="rId4" Type="http://schemas.openxmlformats.org/officeDocument/2006/relationships/slide" Target="slide9.xml"/><Relationship Id="rId9" Type="http://schemas.openxmlformats.org/officeDocument/2006/relationships/slide" Target="slide64.xml"/><Relationship Id="rId14" Type="http://schemas.openxmlformats.org/officeDocument/2006/relationships/slide" Target="slide118.xml"/><Relationship Id="rId22" Type="http://schemas.openxmlformats.org/officeDocument/2006/relationships/slide" Target="slide17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hyperlink" Target="https://www-cairn-info.bibdocs.u-cergy.fr/revue-journal-international-de-bioethique-et-d-ethique-des-sciences.htm" TargetMode="External"/><Relationship Id="rId2" Type="http://schemas.openxmlformats.org/officeDocument/2006/relationships/hyperlink" Target="http://www.universalis-edu.com/encyclopedie/bioethique-ethique-biomedicale/" TargetMode="External"/><Relationship Id="rId1" Type="http://schemas.openxmlformats.org/officeDocument/2006/relationships/slideLayout" Target="../slideLayouts/slideLayout2.xml"/><Relationship Id="rId6" Type="http://schemas.openxmlformats.org/officeDocument/2006/relationships/hyperlink" Target="https://www.ieb-eib.org/fr/" TargetMode="External"/><Relationship Id="rId5" Type="http://schemas.openxmlformats.org/officeDocument/2006/relationships/hyperlink" Target="https://www.ccne-ethique.fr/" TargetMode="External"/><Relationship Id="rId4" Type="http://schemas.openxmlformats.org/officeDocument/2006/relationships/hyperlink" Target="https://solidarites-sante.gouv.fr/grands-dossiers/bioethique/"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179.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100.xml"/><Relationship Id="rId18" Type="http://schemas.openxmlformats.org/officeDocument/2006/relationships/slide" Target="slide137.xml"/><Relationship Id="rId26" Type="http://schemas.openxmlformats.org/officeDocument/2006/relationships/slide" Target="slide185.xml"/><Relationship Id="rId3" Type="http://schemas.openxmlformats.org/officeDocument/2006/relationships/slide" Target="slide5.xml"/><Relationship Id="rId21" Type="http://schemas.openxmlformats.org/officeDocument/2006/relationships/slide" Target="slide167.xml"/><Relationship Id="rId7" Type="http://schemas.openxmlformats.org/officeDocument/2006/relationships/slide" Target="slide27.xml"/><Relationship Id="rId12" Type="http://schemas.openxmlformats.org/officeDocument/2006/relationships/slide" Target="slide99.xml"/><Relationship Id="rId17" Type="http://schemas.openxmlformats.org/officeDocument/2006/relationships/slide" Target="slide133.xml"/><Relationship Id="rId25" Type="http://schemas.openxmlformats.org/officeDocument/2006/relationships/slide" Target="slide180.xml"/><Relationship Id="rId2" Type="http://schemas.openxmlformats.org/officeDocument/2006/relationships/slide" Target="slide4.xml"/><Relationship Id="rId16" Type="http://schemas.openxmlformats.org/officeDocument/2006/relationships/slide" Target="slide127.xml"/><Relationship Id="rId20" Type="http://schemas.openxmlformats.org/officeDocument/2006/relationships/slide" Target="slide144.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74.xml"/><Relationship Id="rId24" Type="http://schemas.openxmlformats.org/officeDocument/2006/relationships/slide" Target="slide176.xml"/><Relationship Id="rId5" Type="http://schemas.openxmlformats.org/officeDocument/2006/relationships/slide" Target="slide19.xml"/><Relationship Id="rId15" Type="http://schemas.openxmlformats.org/officeDocument/2006/relationships/slide" Target="slide122.xml"/><Relationship Id="rId23" Type="http://schemas.openxmlformats.org/officeDocument/2006/relationships/slide" Target="slide175.xml"/><Relationship Id="rId10" Type="http://schemas.openxmlformats.org/officeDocument/2006/relationships/slide" Target="slide68.xml"/><Relationship Id="rId19" Type="http://schemas.openxmlformats.org/officeDocument/2006/relationships/slide" Target="slide142.xml"/><Relationship Id="rId4" Type="http://schemas.openxmlformats.org/officeDocument/2006/relationships/slide" Target="slide9.xml"/><Relationship Id="rId9" Type="http://schemas.openxmlformats.org/officeDocument/2006/relationships/slide" Target="slide64.xml"/><Relationship Id="rId14" Type="http://schemas.openxmlformats.org/officeDocument/2006/relationships/slide" Target="slide118.xml"/><Relationship Id="rId22" Type="http://schemas.openxmlformats.org/officeDocument/2006/relationships/slide" Target="slide17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slide" Target="slide13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slide" Target="slide162.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100.xml"/><Relationship Id="rId18" Type="http://schemas.openxmlformats.org/officeDocument/2006/relationships/slide" Target="slide137.xml"/><Relationship Id="rId26" Type="http://schemas.openxmlformats.org/officeDocument/2006/relationships/slide" Target="slide185.xml"/><Relationship Id="rId3" Type="http://schemas.openxmlformats.org/officeDocument/2006/relationships/slide" Target="slide5.xml"/><Relationship Id="rId21" Type="http://schemas.openxmlformats.org/officeDocument/2006/relationships/slide" Target="slide167.xml"/><Relationship Id="rId7" Type="http://schemas.openxmlformats.org/officeDocument/2006/relationships/slide" Target="slide27.xml"/><Relationship Id="rId12" Type="http://schemas.openxmlformats.org/officeDocument/2006/relationships/slide" Target="slide99.xml"/><Relationship Id="rId17" Type="http://schemas.openxmlformats.org/officeDocument/2006/relationships/slide" Target="slide133.xml"/><Relationship Id="rId25" Type="http://schemas.openxmlformats.org/officeDocument/2006/relationships/slide" Target="slide180.xml"/><Relationship Id="rId2" Type="http://schemas.openxmlformats.org/officeDocument/2006/relationships/slide" Target="slide4.xml"/><Relationship Id="rId16" Type="http://schemas.openxmlformats.org/officeDocument/2006/relationships/slide" Target="slide127.xml"/><Relationship Id="rId20" Type="http://schemas.openxmlformats.org/officeDocument/2006/relationships/slide" Target="slide144.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74.xml"/><Relationship Id="rId24" Type="http://schemas.openxmlformats.org/officeDocument/2006/relationships/slide" Target="slide176.xml"/><Relationship Id="rId5" Type="http://schemas.openxmlformats.org/officeDocument/2006/relationships/slide" Target="slide19.xml"/><Relationship Id="rId15" Type="http://schemas.openxmlformats.org/officeDocument/2006/relationships/slide" Target="slide122.xml"/><Relationship Id="rId23" Type="http://schemas.openxmlformats.org/officeDocument/2006/relationships/slide" Target="slide175.xml"/><Relationship Id="rId10" Type="http://schemas.openxmlformats.org/officeDocument/2006/relationships/slide" Target="slide68.xml"/><Relationship Id="rId19" Type="http://schemas.openxmlformats.org/officeDocument/2006/relationships/slide" Target="slide142.xml"/><Relationship Id="rId4" Type="http://schemas.openxmlformats.org/officeDocument/2006/relationships/slide" Target="slide9.xml"/><Relationship Id="rId9" Type="http://schemas.openxmlformats.org/officeDocument/2006/relationships/slide" Target="slide64.xml"/><Relationship Id="rId14" Type="http://schemas.openxmlformats.org/officeDocument/2006/relationships/slide" Target="slide118.xml"/><Relationship Id="rId22" Type="http://schemas.openxmlformats.org/officeDocument/2006/relationships/slide" Target="slide1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7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100.xml"/><Relationship Id="rId18" Type="http://schemas.openxmlformats.org/officeDocument/2006/relationships/slide" Target="slide137.xml"/><Relationship Id="rId26" Type="http://schemas.openxmlformats.org/officeDocument/2006/relationships/slide" Target="slide185.xml"/><Relationship Id="rId3" Type="http://schemas.openxmlformats.org/officeDocument/2006/relationships/slide" Target="slide5.xml"/><Relationship Id="rId21" Type="http://schemas.openxmlformats.org/officeDocument/2006/relationships/slide" Target="slide167.xml"/><Relationship Id="rId7" Type="http://schemas.openxmlformats.org/officeDocument/2006/relationships/slide" Target="slide27.xml"/><Relationship Id="rId12" Type="http://schemas.openxmlformats.org/officeDocument/2006/relationships/slide" Target="slide99.xml"/><Relationship Id="rId17" Type="http://schemas.openxmlformats.org/officeDocument/2006/relationships/slide" Target="slide133.xml"/><Relationship Id="rId25" Type="http://schemas.openxmlformats.org/officeDocument/2006/relationships/slide" Target="slide180.xml"/><Relationship Id="rId2" Type="http://schemas.openxmlformats.org/officeDocument/2006/relationships/slide" Target="slide4.xml"/><Relationship Id="rId16" Type="http://schemas.openxmlformats.org/officeDocument/2006/relationships/slide" Target="slide127.xml"/><Relationship Id="rId20" Type="http://schemas.openxmlformats.org/officeDocument/2006/relationships/slide" Target="slide144.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74.xml"/><Relationship Id="rId24" Type="http://schemas.openxmlformats.org/officeDocument/2006/relationships/slide" Target="slide176.xml"/><Relationship Id="rId5" Type="http://schemas.openxmlformats.org/officeDocument/2006/relationships/slide" Target="slide19.xml"/><Relationship Id="rId15" Type="http://schemas.openxmlformats.org/officeDocument/2006/relationships/slide" Target="slide122.xml"/><Relationship Id="rId23" Type="http://schemas.openxmlformats.org/officeDocument/2006/relationships/slide" Target="slide175.xml"/><Relationship Id="rId10" Type="http://schemas.openxmlformats.org/officeDocument/2006/relationships/slide" Target="slide68.xml"/><Relationship Id="rId19" Type="http://schemas.openxmlformats.org/officeDocument/2006/relationships/slide" Target="slide142.xml"/><Relationship Id="rId4" Type="http://schemas.openxmlformats.org/officeDocument/2006/relationships/slide" Target="slide9.xml"/><Relationship Id="rId9" Type="http://schemas.openxmlformats.org/officeDocument/2006/relationships/slide" Target="slide64.xml"/><Relationship Id="rId14" Type="http://schemas.openxmlformats.org/officeDocument/2006/relationships/slide" Target="slide118.xml"/><Relationship Id="rId22" Type="http://schemas.openxmlformats.org/officeDocument/2006/relationships/slide" Target="slide1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cairn.info/revue-raison-publique-2017-2-page-251.ht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100.xml"/><Relationship Id="rId18" Type="http://schemas.openxmlformats.org/officeDocument/2006/relationships/slide" Target="slide137.xml"/><Relationship Id="rId26" Type="http://schemas.openxmlformats.org/officeDocument/2006/relationships/slide" Target="slide185.xml"/><Relationship Id="rId3" Type="http://schemas.openxmlformats.org/officeDocument/2006/relationships/slide" Target="slide5.xml"/><Relationship Id="rId21" Type="http://schemas.openxmlformats.org/officeDocument/2006/relationships/slide" Target="slide167.xml"/><Relationship Id="rId7" Type="http://schemas.openxmlformats.org/officeDocument/2006/relationships/slide" Target="slide27.xml"/><Relationship Id="rId12" Type="http://schemas.openxmlformats.org/officeDocument/2006/relationships/slide" Target="slide99.xml"/><Relationship Id="rId17" Type="http://schemas.openxmlformats.org/officeDocument/2006/relationships/slide" Target="slide133.xml"/><Relationship Id="rId25" Type="http://schemas.openxmlformats.org/officeDocument/2006/relationships/slide" Target="slide180.xml"/><Relationship Id="rId2" Type="http://schemas.openxmlformats.org/officeDocument/2006/relationships/slide" Target="slide4.xml"/><Relationship Id="rId16" Type="http://schemas.openxmlformats.org/officeDocument/2006/relationships/slide" Target="slide127.xml"/><Relationship Id="rId20" Type="http://schemas.openxmlformats.org/officeDocument/2006/relationships/slide" Target="slide144.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74.xml"/><Relationship Id="rId24" Type="http://schemas.openxmlformats.org/officeDocument/2006/relationships/slide" Target="slide176.xml"/><Relationship Id="rId5" Type="http://schemas.openxmlformats.org/officeDocument/2006/relationships/slide" Target="slide19.xml"/><Relationship Id="rId15" Type="http://schemas.openxmlformats.org/officeDocument/2006/relationships/slide" Target="slide122.xml"/><Relationship Id="rId23" Type="http://schemas.openxmlformats.org/officeDocument/2006/relationships/slide" Target="slide175.xml"/><Relationship Id="rId10" Type="http://schemas.openxmlformats.org/officeDocument/2006/relationships/slide" Target="slide68.xml"/><Relationship Id="rId19" Type="http://schemas.openxmlformats.org/officeDocument/2006/relationships/slide" Target="slide142.xml"/><Relationship Id="rId4" Type="http://schemas.openxmlformats.org/officeDocument/2006/relationships/slide" Target="slide9.xml"/><Relationship Id="rId9" Type="http://schemas.openxmlformats.org/officeDocument/2006/relationships/slide" Target="slide64.xml"/><Relationship Id="rId14" Type="http://schemas.openxmlformats.org/officeDocument/2006/relationships/slide" Target="slide118.xml"/><Relationship Id="rId22" Type="http://schemas.openxmlformats.org/officeDocument/2006/relationships/slide" Target="slide17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slide" Target="slide18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 Target="slide18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100.xml"/><Relationship Id="rId18" Type="http://schemas.openxmlformats.org/officeDocument/2006/relationships/slide" Target="slide137.xml"/><Relationship Id="rId26" Type="http://schemas.openxmlformats.org/officeDocument/2006/relationships/slide" Target="slide185.xml"/><Relationship Id="rId3" Type="http://schemas.openxmlformats.org/officeDocument/2006/relationships/slide" Target="slide5.xml"/><Relationship Id="rId21" Type="http://schemas.openxmlformats.org/officeDocument/2006/relationships/slide" Target="slide167.xml"/><Relationship Id="rId7" Type="http://schemas.openxmlformats.org/officeDocument/2006/relationships/slide" Target="slide27.xml"/><Relationship Id="rId12" Type="http://schemas.openxmlformats.org/officeDocument/2006/relationships/slide" Target="slide99.xml"/><Relationship Id="rId17" Type="http://schemas.openxmlformats.org/officeDocument/2006/relationships/slide" Target="slide133.xml"/><Relationship Id="rId25" Type="http://schemas.openxmlformats.org/officeDocument/2006/relationships/slide" Target="slide180.xml"/><Relationship Id="rId2" Type="http://schemas.openxmlformats.org/officeDocument/2006/relationships/slide" Target="slide4.xml"/><Relationship Id="rId16" Type="http://schemas.openxmlformats.org/officeDocument/2006/relationships/slide" Target="slide127.xml"/><Relationship Id="rId20" Type="http://schemas.openxmlformats.org/officeDocument/2006/relationships/slide" Target="slide144.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74.xml"/><Relationship Id="rId24" Type="http://schemas.openxmlformats.org/officeDocument/2006/relationships/slide" Target="slide176.xml"/><Relationship Id="rId5" Type="http://schemas.openxmlformats.org/officeDocument/2006/relationships/slide" Target="slide19.xml"/><Relationship Id="rId15" Type="http://schemas.openxmlformats.org/officeDocument/2006/relationships/slide" Target="slide122.xml"/><Relationship Id="rId23" Type="http://schemas.openxmlformats.org/officeDocument/2006/relationships/slide" Target="slide175.xml"/><Relationship Id="rId10" Type="http://schemas.openxmlformats.org/officeDocument/2006/relationships/slide" Target="slide68.xml"/><Relationship Id="rId19" Type="http://schemas.openxmlformats.org/officeDocument/2006/relationships/slide" Target="slide142.xml"/><Relationship Id="rId4" Type="http://schemas.openxmlformats.org/officeDocument/2006/relationships/slide" Target="slide9.xml"/><Relationship Id="rId9" Type="http://schemas.openxmlformats.org/officeDocument/2006/relationships/slide" Target="slide64.xml"/><Relationship Id="rId14" Type="http://schemas.openxmlformats.org/officeDocument/2006/relationships/slide" Target="slide118.xml"/><Relationship Id="rId22" Type="http://schemas.openxmlformats.org/officeDocument/2006/relationships/slide" Target="slide17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100.xml"/><Relationship Id="rId18" Type="http://schemas.openxmlformats.org/officeDocument/2006/relationships/slide" Target="slide137.xml"/><Relationship Id="rId26" Type="http://schemas.openxmlformats.org/officeDocument/2006/relationships/slide" Target="slide185.xml"/><Relationship Id="rId3" Type="http://schemas.openxmlformats.org/officeDocument/2006/relationships/slide" Target="slide5.xml"/><Relationship Id="rId21" Type="http://schemas.openxmlformats.org/officeDocument/2006/relationships/slide" Target="slide167.xml"/><Relationship Id="rId7" Type="http://schemas.openxmlformats.org/officeDocument/2006/relationships/slide" Target="slide27.xml"/><Relationship Id="rId12" Type="http://schemas.openxmlformats.org/officeDocument/2006/relationships/slide" Target="slide99.xml"/><Relationship Id="rId17" Type="http://schemas.openxmlformats.org/officeDocument/2006/relationships/slide" Target="slide133.xml"/><Relationship Id="rId25" Type="http://schemas.openxmlformats.org/officeDocument/2006/relationships/slide" Target="slide180.xml"/><Relationship Id="rId2" Type="http://schemas.openxmlformats.org/officeDocument/2006/relationships/slide" Target="slide4.xml"/><Relationship Id="rId16" Type="http://schemas.openxmlformats.org/officeDocument/2006/relationships/slide" Target="slide127.xml"/><Relationship Id="rId20" Type="http://schemas.openxmlformats.org/officeDocument/2006/relationships/slide" Target="slide144.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74.xml"/><Relationship Id="rId24" Type="http://schemas.openxmlformats.org/officeDocument/2006/relationships/slide" Target="slide176.xml"/><Relationship Id="rId5" Type="http://schemas.openxmlformats.org/officeDocument/2006/relationships/slide" Target="slide19.xml"/><Relationship Id="rId15" Type="http://schemas.openxmlformats.org/officeDocument/2006/relationships/slide" Target="slide122.xml"/><Relationship Id="rId23" Type="http://schemas.openxmlformats.org/officeDocument/2006/relationships/slide" Target="slide175.xml"/><Relationship Id="rId10" Type="http://schemas.openxmlformats.org/officeDocument/2006/relationships/slide" Target="slide68.xml"/><Relationship Id="rId19" Type="http://schemas.openxmlformats.org/officeDocument/2006/relationships/slide" Target="slide142.xml"/><Relationship Id="rId4" Type="http://schemas.openxmlformats.org/officeDocument/2006/relationships/slide" Target="slide9.xml"/><Relationship Id="rId9" Type="http://schemas.openxmlformats.org/officeDocument/2006/relationships/slide" Target="slide64.xml"/><Relationship Id="rId14" Type="http://schemas.openxmlformats.org/officeDocument/2006/relationships/slide" Target="slide118.xml"/><Relationship Id="rId22" Type="http://schemas.openxmlformats.org/officeDocument/2006/relationships/slide" Target="slide173.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988916"/>
            <a:ext cx="9144000" cy="2387600"/>
          </a:xfrm>
        </p:spPr>
        <p:txBody>
          <a:bodyPr>
            <a:noAutofit/>
          </a:bodyPr>
          <a:lstStyle/>
          <a:p>
            <a:r>
              <a:rPr lang="fr-FR" sz="4800" spc="-240" dirty="0">
                <a:solidFill>
                  <a:schemeClr val="accent5">
                    <a:lumMod val="75000"/>
                  </a:schemeClr>
                </a:solidFill>
                <a:latin typeface="Gotham Medium" pitchFamily="50" charset="0"/>
                <a:cs typeface="Gotham Medium" pitchFamily="50" charset="0"/>
              </a:rPr>
              <a:t>Ethique, Sciences et Techniques</a:t>
            </a:r>
            <a:br>
              <a:rPr lang="fr-FR" sz="4800" spc="-240" dirty="0">
                <a:solidFill>
                  <a:schemeClr val="accent5">
                    <a:lumMod val="75000"/>
                  </a:schemeClr>
                </a:solidFill>
                <a:latin typeface="Gotham Medium" pitchFamily="50" charset="0"/>
                <a:cs typeface="Gotham Medium" pitchFamily="50" charset="0"/>
              </a:rPr>
            </a:br>
            <a:br>
              <a:rPr lang="fr-FR" sz="4800" spc="-240" dirty="0">
                <a:solidFill>
                  <a:schemeClr val="accent5">
                    <a:lumMod val="75000"/>
                  </a:schemeClr>
                </a:solidFill>
                <a:latin typeface="Gotham Medium" pitchFamily="50" charset="0"/>
                <a:cs typeface="Gotham Medium" pitchFamily="50" charset="0"/>
              </a:rPr>
            </a:br>
            <a:r>
              <a:rPr lang="fr-FR" sz="4000" spc="-240" dirty="0">
                <a:solidFill>
                  <a:schemeClr val="accent5">
                    <a:lumMod val="75000"/>
                  </a:schemeClr>
                </a:solidFill>
                <a:latin typeface="Gotham Medium" pitchFamily="50" charset="0"/>
              </a:rPr>
              <a:t>Séance 6</a:t>
            </a:r>
            <a:br>
              <a:rPr lang="fr-FR" sz="4800" spc="-240" dirty="0">
                <a:solidFill>
                  <a:schemeClr val="accent5">
                    <a:lumMod val="75000"/>
                  </a:schemeClr>
                </a:solidFill>
                <a:latin typeface="Gotham Medium" pitchFamily="50" charset="0"/>
                <a:cs typeface="Gotham Medium" pitchFamily="50" charset="0"/>
              </a:rPr>
            </a:br>
            <a:r>
              <a:rPr lang="fr-FR" sz="4000" spc="-240" dirty="0">
                <a:solidFill>
                  <a:schemeClr val="accent5">
                    <a:lumMod val="75000"/>
                  </a:schemeClr>
                </a:solidFill>
                <a:latin typeface="Gotham Medium" pitchFamily="50" charset="0"/>
                <a:cs typeface="Gotham Medium" pitchFamily="50" charset="0"/>
              </a:rPr>
              <a:t>Introduction à l’éthique médicale et la bioéthique</a:t>
            </a:r>
            <a:endParaRPr lang="fr-FR" sz="4000" dirty="0"/>
          </a:p>
        </p:txBody>
      </p:sp>
      <p:pic>
        <p:nvPicPr>
          <p:cNvPr id="9" name="Image 8">
            <a:extLst>
              <a:ext uri="{FF2B5EF4-FFF2-40B4-BE49-F238E27FC236}">
                <a16:creationId xmlns:a16="http://schemas.microsoft.com/office/drawing/2014/main" id="{B0AFCDD0-05EB-4182-BE54-A030B3F2B7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0" name="Image 9">
            <a:extLst>
              <a:ext uri="{FF2B5EF4-FFF2-40B4-BE49-F238E27FC236}">
                <a16:creationId xmlns:a16="http://schemas.microsoft.com/office/drawing/2014/main" id="{A9E40873-4514-4D30-8561-2CBD5CF0E8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50863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en-US" sz="3200" dirty="0">
                <a:solidFill>
                  <a:srgbClr val="0070C0"/>
                </a:solidFill>
              </a:rPr>
              <a:t>CRISPR-Cas9 et les </a:t>
            </a:r>
            <a:r>
              <a:rPr lang="fr-FR" sz="3200" dirty="0">
                <a:solidFill>
                  <a:srgbClr val="0070C0"/>
                </a:solidFill>
              </a:rPr>
              <a:t>bébés génétiquement modifiés</a:t>
            </a:r>
            <a:endParaRPr lang="fr-FR" sz="4400" dirty="0"/>
          </a:p>
        </p:txBody>
      </p:sp>
    </p:spTree>
    <p:extLst>
      <p:ext uri="{BB962C8B-B14F-4D97-AF65-F5344CB8AC3E}">
        <p14:creationId xmlns:p14="http://schemas.microsoft.com/office/powerpoint/2010/main" val="38028707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ECF4BC-791B-4407-B2B0-12B1DFF7E80B}"/>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a) L’Assistance Médicale à la Procréation (AMP) </a:t>
            </a:r>
            <a:endParaRPr lang="fr-FR" sz="3200" dirty="0"/>
          </a:p>
        </p:txBody>
      </p:sp>
    </p:spTree>
    <p:extLst>
      <p:ext uri="{BB962C8B-B14F-4D97-AF65-F5344CB8AC3E}">
        <p14:creationId xmlns:p14="http://schemas.microsoft.com/office/powerpoint/2010/main" val="24699582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rgbClr val="0070C0"/>
                </a:solidFill>
              </a:rPr>
              <a:t>Les débuts de la FIV</a:t>
            </a:r>
            <a:endParaRPr lang="fr-FR" sz="4400" dirty="0"/>
          </a:p>
        </p:txBody>
      </p:sp>
    </p:spTree>
    <p:extLst>
      <p:ext uri="{BB962C8B-B14F-4D97-AF65-F5344CB8AC3E}">
        <p14:creationId xmlns:p14="http://schemas.microsoft.com/office/powerpoint/2010/main" val="24968142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5F4190-EAE2-480D-A95E-4AE232C8D2B7}"/>
              </a:ext>
            </a:extLst>
          </p:cNvPr>
          <p:cNvSpPr>
            <a:spLocks noGrp="1"/>
          </p:cNvSpPr>
          <p:nvPr>
            <p:ph idx="1"/>
          </p:nvPr>
        </p:nvSpPr>
        <p:spPr>
          <a:xfrm>
            <a:off x="838200" y="1591449"/>
            <a:ext cx="10515600" cy="4351338"/>
          </a:xfrm>
        </p:spPr>
        <p:txBody>
          <a:bodyPr/>
          <a:lstStyle/>
          <a:p>
            <a:r>
              <a:rPr lang="fr-FR" dirty="0"/>
              <a:t>Naissance de Louise Brown, premier « bébé-éprouvette », en 1978, puis d’Amandine en France [voir infra].</a:t>
            </a:r>
          </a:p>
          <a:p>
            <a:r>
              <a:rPr lang="fr-FR" dirty="0"/>
              <a:t>En France, de nos jours : 1 enfant sur 30 naît grâce à une technique d’AMP, soit plus de 200 000 par an. Parmi eux, 5% ont été conçus avec un tiers donneur.</a:t>
            </a:r>
          </a:p>
          <a:p>
            <a:pPr>
              <a:lnSpc>
                <a:spcPct val="80000"/>
              </a:lnSpc>
            </a:pPr>
            <a:r>
              <a:rPr lang="fr-FR" sz="2800" dirty="0">
                <a:cs typeface="Calibri"/>
              </a:rPr>
              <a:t>Différents modes d'intervention : technique d'ovulation provoquée, insémination artificielle, fécondation in vitro (FIV), gestation pour autrui (GPA) [voir section suivante].</a:t>
            </a:r>
            <a:endParaRPr lang="fr-FR" sz="2800" dirty="0"/>
          </a:p>
          <a:p>
            <a:endParaRPr lang="fr-FR" dirty="0"/>
          </a:p>
          <a:p>
            <a:endParaRPr lang="fr-FR" dirty="0"/>
          </a:p>
          <a:p>
            <a:endParaRPr lang="fr-FR" dirty="0"/>
          </a:p>
        </p:txBody>
      </p:sp>
      <p:sp>
        <p:nvSpPr>
          <p:cNvPr id="6" name="Titre 1">
            <a:extLst>
              <a:ext uri="{FF2B5EF4-FFF2-40B4-BE49-F238E27FC236}">
                <a16:creationId xmlns:a16="http://schemas.microsoft.com/office/drawing/2014/main" id="{E19FB9E4-8CFF-45C4-97A7-442D35F9D30A}"/>
              </a:ext>
            </a:extLst>
          </p:cNvPr>
          <p:cNvSpPr>
            <a:spLocks noGrp="1"/>
          </p:cNvSpPr>
          <p:nvPr>
            <p:ph type="title"/>
          </p:nvPr>
        </p:nvSpPr>
        <p:spPr>
          <a:xfrm>
            <a:off x="447907" y="112609"/>
            <a:ext cx="11298794" cy="1134109"/>
          </a:xfrm>
        </p:spPr>
        <p:txBody>
          <a:bodyPr>
            <a:normAutofit fontScale="90000"/>
          </a:bodyPr>
          <a:lstStyle/>
          <a:p>
            <a:pPr algn="ctr"/>
            <a:r>
              <a:rPr lang="fr-FR" dirty="0">
                <a:solidFill>
                  <a:schemeClr val="accent1">
                    <a:lumMod val="75000"/>
                  </a:schemeClr>
                </a:solidFill>
                <a:cs typeface="Calibri Light"/>
              </a:rPr>
              <a:t>Un bouleversement de notre conception de la reproduction humaine</a:t>
            </a:r>
          </a:p>
        </p:txBody>
      </p:sp>
    </p:spTree>
    <p:extLst>
      <p:ext uri="{BB962C8B-B14F-4D97-AF65-F5344CB8AC3E}">
        <p14:creationId xmlns:p14="http://schemas.microsoft.com/office/powerpoint/2010/main" val="35113928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79A33B-7142-4BC6-85E2-38736A351658}"/>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v_622286_HD">
            <a:hlinkClick r:id="" action="ppaction://media"/>
            <a:extLst>
              <a:ext uri="{FF2B5EF4-FFF2-40B4-BE49-F238E27FC236}">
                <a16:creationId xmlns:a16="http://schemas.microsoft.com/office/drawing/2014/main" id="{71497479-63FF-426B-ACE0-89D513C9F7E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78731" y="879902"/>
            <a:ext cx="9634537" cy="5419725"/>
          </a:xfrm>
          <a:ln w="38100">
            <a:solidFill>
              <a:schemeClr val="tx1">
                <a:lumMod val="65000"/>
                <a:lumOff val="35000"/>
              </a:schemeClr>
            </a:solidFill>
          </a:ln>
        </p:spPr>
      </p:pic>
      <p:sp>
        <p:nvSpPr>
          <p:cNvPr id="2" name="ZoneTexte 1">
            <a:extLst>
              <a:ext uri="{FF2B5EF4-FFF2-40B4-BE49-F238E27FC236}">
                <a16:creationId xmlns:a16="http://schemas.microsoft.com/office/drawing/2014/main" id="{117F5241-257C-4F17-AA04-6FD9A15C2F13}"/>
              </a:ext>
            </a:extLst>
          </p:cNvPr>
          <p:cNvSpPr txBox="1"/>
          <p:nvPr/>
        </p:nvSpPr>
        <p:spPr>
          <a:xfrm>
            <a:off x="1278731" y="0"/>
            <a:ext cx="9634537" cy="707886"/>
          </a:xfrm>
          <a:prstGeom prst="rect">
            <a:avLst/>
          </a:prstGeom>
          <a:noFill/>
        </p:spPr>
        <p:txBody>
          <a:bodyPr wrap="square" rtlCol="0">
            <a:spAutoFit/>
          </a:bodyPr>
          <a:lstStyle/>
          <a:p>
            <a:pPr algn="ctr"/>
            <a:r>
              <a:rPr lang="fr-FR" sz="4000" dirty="0">
                <a:latin typeface="+mj-lt"/>
              </a:rPr>
              <a:t>Qu’est-ce qu’une FIV ?</a:t>
            </a:r>
          </a:p>
        </p:txBody>
      </p:sp>
    </p:spTree>
    <p:extLst>
      <p:ext uri="{BB962C8B-B14F-4D97-AF65-F5344CB8AC3E}">
        <p14:creationId xmlns:p14="http://schemas.microsoft.com/office/powerpoint/2010/main" val="56369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7273">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1E7C7C7-305C-43F0-842C-C58214A06FDF}"/>
              </a:ext>
            </a:extLst>
          </p:cNvPr>
          <p:cNvPicPr>
            <a:picLocks noChangeAspect="1"/>
          </p:cNvPicPr>
          <p:nvPr/>
        </p:nvPicPr>
        <p:blipFill>
          <a:blip r:embed="rId2"/>
          <a:stretch>
            <a:fillRect/>
          </a:stretch>
        </p:blipFill>
        <p:spPr>
          <a:xfrm>
            <a:off x="2466975" y="138856"/>
            <a:ext cx="7411207" cy="6719144"/>
          </a:xfrm>
          <a:prstGeom prst="rect">
            <a:avLst/>
          </a:prstGeom>
        </p:spPr>
      </p:pic>
    </p:spTree>
    <p:extLst>
      <p:ext uri="{BB962C8B-B14F-4D97-AF65-F5344CB8AC3E}">
        <p14:creationId xmlns:p14="http://schemas.microsoft.com/office/powerpoint/2010/main" val="1146211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BECAE836-1320-43F4-A95E-020EDAE65120}"/>
              </a:ext>
            </a:extLst>
          </p:cNvPr>
          <p:cNvPicPr>
            <a:picLocks noChangeAspect="1"/>
          </p:cNvPicPr>
          <p:nvPr/>
        </p:nvPicPr>
        <p:blipFill rotWithShape="1">
          <a:blip r:embed="rId2"/>
          <a:srcRect b="39236"/>
          <a:stretch/>
        </p:blipFill>
        <p:spPr>
          <a:xfrm>
            <a:off x="121164" y="605906"/>
            <a:ext cx="11790875" cy="5646187"/>
          </a:xfrm>
          <a:prstGeom prst="rect">
            <a:avLst/>
          </a:prstGeom>
        </p:spPr>
      </p:pic>
    </p:spTree>
    <p:extLst>
      <p:ext uri="{BB962C8B-B14F-4D97-AF65-F5344CB8AC3E}">
        <p14:creationId xmlns:p14="http://schemas.microsoft.com/office/powerpoint/2010/main" val="3483584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E61EA63-25BA-4F85-909D-7E7CDFCFD11C}"/>
              </a:ext>
            </a:extLst>
          </p:cNvPr>
          <p:cNvPicPr>
            <a:picLocks noChangeAspect="1"/>
          </p:cNvPicPr>
          <p:nvPr/>
        </p:nvPicPr>
        <p:blipFill rotWithShape="1">
          <a:blip r:embed="rId2"/>
          <a:srcRect b="27738"/>
          <a:stretch/>
        </p:blipFill>
        <p:spPr>
          <a:xfrm>
            <a:off x="183731" y="760757"/>
            <a:ext cx="11699411" cy="5108820"/>
          </a:xfrm>
          <a:prstGeom prst="rect">
            <a:avLst/>
          </a:prstGeom>
        </p:spPr>
      </p:pic>
    </p:spTree>
    <p:extLst>
      <p:ext uri="{BB962C8B-B14F-4D97-AF65-F5344CB8AC3E}">
        <p14:creationId xmlns:p14="http://schemas.microsoft.com/office/powerpoint/2010/main" val="30972732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rgbClr val="0070C0"/>
                </a:solidFill>
              </a:rPr>
              <a:t>Les évolutions de la conception de l’AMP :</a:t>
            </a:r>
            <a:br>
              <a:rPr lang="fr-FR" sz="3200" dirty="0">
                <a:solidFill>
                  <a:srgbClr val="0070C0"/>
                </a:solidFill>
              </a:rPr>
            </a:br>
            <a:r>
              <a:rPr lang="fr-FR" sz="3200" dirty="0">
                <a:solidFill>
                  <a:srgbClr val="0070C0"/>
                </a:solidFill>
              </a:rPr>
              <a:t>du thérapeutique au social, l’extension aux couples de femmes</a:t>
            </a:r>
            <a:endParaRPr lang="fr-FR" sz="4400" dirty="0"/>
          </a:p>
        </p:txBody>
      </p:sp>
    </p:spTree>
    <p:extLst>
      <p:ext uri="{BB962C8B-B14F-4D97-AF65-F5344CB8AC3E}">
        <p14:creationId xmlns:p14="http://schemas.microsoft.com/office/powerpoint/2010/main" val="11393840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D56A26-9C7C-4A35-877D-300B8E2CB19C}"/>
              </a:ext>
            </a:extLst>
          </p:cNvPr>
          <p:cNvSpPr>
            <a:spLocks noGrp="1"/>
          </p:cNvSpPr>
          <p:nvPr>
            <p:ph idx="1"/>
          </p:nvPr>
        </p:nvSpPr>
        <p:spPr>
          <a:xfrm>
            <a:off x="769434" y="769434"/>
            <a:ext cx="11050859" cy="5073804"/>
          </a:xfrm>
        </p:spPr>
        <p:txBody>
          <a:bodyPr vert="horz" lIns="91440" tIns="45720" rIns="91440" bIns="45720" rtlCol="0" anchor="t">
            <a:noAutofit/>
          </a:bodyPr>
          <a:lstStyle/>
          <a:p>
            <a:pPr>
              <a:lnSpc>
                <a:spcPct val="80000"/>
              </a:lnSpc>
            </a:pPr>
            <a:r>
              <a:rPr lang="fr-FR" dirty="0"/>
              <a:t>L’Assistance Médicale à la Procréation (</a:t>
            </a:r>
            <a:r>
              <a:rPr lang="fr-FR" b="1" dirty="0"/>
              <a:t>AMP)</a:t>
            </a:r>
            <a:r>
              <a:rPr lang="fr-FR" dirty="0"/>
              <a:t> et le </a:t>
            </a:r>
            <a:r>
              <a:rPr lang="fr-FR" b="1" dirty="0"/>
              <a:t>diagnostic préimplantatoire (DPI) </a:t>
            </a:r>
            <a:r>
              <a:rPr lang="fr-FR" dirty="0"/>
              <a:t>ont bouleversé notre conception de la </a:t>
            </a:r>
            <a:r>
              <a:rPr lang="fr-FR" b="1" dirty="0"/>
              <a:t>reproduction humaine </a:t>
            </a:r>
            <a:r>
              <a:rPr lang="fr-FR" dirty="0"/>
              <a:t>et induisent des interrogations éthiques sur la notion de </a:t>
            </a:r>
            <a:r>
              <a:rPr lang="fr-FR" b="1" dirty="0"/>
              <a:t>filiation</a:t>
            </a:r>
            <a:r>
              <a:rPr lang="fr-FR" dirty="0"/>
              <a:t>.</a:t>
            </a:r>
          </a:p>
          <a:p>
            <a:pPr>
              <a:lnSpc>
                <a:spcPct val="80000"/>
              </a:lnSpc>
              <a:buFont typeface="Wingdings" panose="05000000000000000000" pitchFamily="2" charset="2"/>
              <a:buChar char="à"/>
            </a:pPr>
            <a:r>
              <a:rPr lang="fr-FR" dirty="0"/>
              <a:t>Conflit entre « </a:t>
            </a:r>
            <a:r>
              <a:rPr lang="fr-FR" b="1" dirty="0"/>
              <a:t>droit à l’enfant </a:t>
            </a:r>
            <a:r>
              <a:rPr lang="fr-FR" dirty="0"/>
              <a:t>» et « </a:t>
            </a:r>
            <a:r>
              <a:rPr lang="fr-FR" b="1" dirty="0"/>
              <a:t>droit de l’enfant </a:t>
            </a:r>
            <a:r>
              <a:rPr lang="fr-FR" dirty="0"/>
              <a:t>» ?</a:t>
            </a:r>
          </a:p>
          <a:p>
            <a:pPr>
              <a:lnSpc>
                <a:spcPct val="80000"/>
              </a:lnSpc>
            </a:pPr>
            <a:r>
              <a:rPr lang="fr-FR" dirty="0">
                <a:cs typeface="Calibri"/>
              </a:rPr>
              <a:t>La loi de 1994 autorise le recours à ces techniques chez les couples mariés ou en concubinage depuis plus de deux ans, en âge de procréer et vivants. Plusieurs tentatives de FIV pour un couple sont remboursées.</a:t>
            </a:r>
          </a:p>
          <a:p>
            <a:pPr>
              <a:lnSpc>
                <a:spcPct val="80000"/>
              </a:lnSpc>
            </a:pPr>
            <a:r>
              <a:rPr lang="fr-FR" dirty="0">
                <a:cs typeface="Calibri"/>
              </a:rPr>
              <a:t>Loi de bioéthique de 2021, l’AMP est étendue à toutes les femmes : femmes célibataires et couples de femmes. Avec la nouvelle loi de 2021 élargissement </a:t>
            </a:r>
            <a:r>
              <a:rPr lang="fr-FR" b="1" dirty="0">
                <a:cs typeface="Calibri"/>
              </a:rPr>
              <a:t>d’une finalité thérapeutique pour un couple à une réalité médicosociale</a:t>
            </a:r>
            <a:r>
              <a:rPr lang="fr-FR" dirty="0">
                <a:cs typeface="Calibri"/>
              </a:rPr>
              <a:t>. </a:t>
            </a:r>
            <a:endParaRPr lang="fr-FR" dirty="0"/>
          </a:p>
          <a:p>
            <a:pPr lvl="1"/>
            <a:endParaRPr lang="fr-FR" sz="2800" dirty="0">
              <a:cs typeface="Calibri"/>
            </a:endParaRPr>
          </a:p>
        </p:txBody>
      </p:sp>
    </p:spTree>
    <p:extLst>
      <p:ext uri="{BB962C8B-B14F-4D97-AF65-F5344CB8AC3E}">
        <p14:creationId xmlns:p14="http://schemas.microsoft.com/office/powerpoint/2010/main" val="1396322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D56A26-9C7C-4A35-877D-300B8E2CB19C}"/>
              </a:ext>
            </a:extLst>
          </p:cNvPr>
          <p:cNvSpPr>
            <a:spLocks noGrp="1"/>
          </p:cNvSpPr>
          <p:nvPr>
            <p:ph idx="1"/>
          </p:nvPr>
        </p:nvSpPr>
        <p:spPr>
          <a:xfrm>
            <a:off x="522514" y="661531"/>
            <a:ext cx="11146971" cy="4894217"/>
          </a:xfrm>
        </p:spPr>
        <p:txBody>
          <a:bodyPr vert="horz" lIns="91440" tIns="45720" rIns="91440" bIns="45720" rtlCol="0" anchor="t">
            <a:noAutofit/>
          </a:bodyPr>
          <a:lstStyle/>
          <a:p>
            <a:pPr marL="0" indent="0" algn="ctr">
              <a:lnSpc>
                <a:spcPct val="80000"/>
              </a:lnSpc>
              <a:spcBef>
                <a:spcPts val="600"/>
              </a:spcBef>
              <a:buNone/>
            </a:pPr>
            <a:r>
              <a:rPr lang="fr-FR" dirty="0">
                <a:cs typeface="Calibri"/>
              </a:rPr>
              <a:t>Jusqu’où donner libre cours au désir d’être parent </a:t>
            </a:r>
            <a:r>
              <a:rPr lang="fr-FR" i="1" dirty="0">
                <a:cs typeface="Calibri"/>
              </a:rPr>
              <a:t>vs. </a:t>
            </a:r>
            <a:r>
              <a:rPr lang="fr-FR" dirty="0">
                <a:cs typeface="Calibri"/>
              </a:rPr>
              <a:t>les droits du futur enfant ?</a:t>
            </a:r>
          </a:p>
          <a:p>
            <a:pPr marL="0" indent="0" algn="ctr">
              <a:lnSpc>
                <a:spcPct val="80000"/>
              </a:lnSpc>
              <a:spcBef>
                <a:spcPts val="600"/>
              </a:spcBef>
              <a:buNone/>
            </a:pPr>
            <a:endParaRPr lang="fr-FR" dirty="0">
              <a:cs typeface="Calibri"/>
            </a:endParaRPr>
          </a:p>
          <a:p>
            <a:pPr>
              <a:lnSpc>
                <a:spcPct val="80000"/>
              </a:lnSpc>
              <a:spcBef>
                <a:spcPts val="600"/>
              </a:spcBef>
            </a:pPr>
            <a:r>
              <a:rPr lang="fr-FR" dirty="0">
                <a:cs typeface="Calibri"/>
              </a:rPr>
              <a:t>Un usage </a:t>
            </a:r>
            <a:r>
              <a:rPr lang="fr-FR" b="1" dirty="0">
                <a:cs typeface="Calibri"/>
              </a:rPr>
              <a:t>longtemps strictement médical</a:t>
            </a:r>
            <a:r>
              <a:rPr lang="fr-FR" dirty="0">
                <a:cs typeface="Calibri"/>
              </a:rPr>
              <a:t>, </a:t>
            </a:r>
            <a:r>
              <a:rPr lang="fr-FR" b="1" dirty="0">
                <a:cs typeface="Calibri"/>
              </a:rPr>
              <a:t>conservateur sur le plan sociétal</a:t>
            </a:r>
            <a:r>
              <a:rPr lang="fr-FR" dirty="0">
                <a:cs typeface="Calibri"/>
              </a:rPr>
              <a:t>, mais étendue par la loi récente.</a:t>
            </a:r>
          </a:p>
          <a:p>
            <a:pPr>
              <a:lnSpc>
                <a:spcPct val="80000"/>
              </a:lnSpc>
              <a:spcBef>
                <a:spcPts val="600"/>
              </a:spcBef>
            </a:pPr>
            <a:r>
              <a:rPr lang="fr-FR" dirty="0">
                <a:cs typeface="Calibri"/>
              </a:rPr>
              <a:t>L'enjeu des interdits est de discriminer entre les </a:t>
            </a:r>
            <a:r>
              <a:rPr lang="fr-FR" b="1" dirty="0">
                <a:cs typeface="Calibri"/>
              </a:rPr>
              <a:t>demandes jugées raisonnables </a:t>
            </a:r>
            <a:r>
              <a:rPr lang="fr-FR" dirty="0">
                <a:cs typeface="Calibri"/>
              </a:rPr>
              <a:t>et</a:t>
            </a:r>
            <a:r>
              <a:rPr lang="fr-FR" b="1" dirty="0">
                <a:cs typeface="Calibri"/>
              </a:rPr>
              <a:t> les demandes jugées contraires à l'éthique </a:t>
            </a:r>
            <a:r>
              <a:rPr lang="fr-FR" dirty="0">
                <a:cs typeface="Calibri"/>
              </a:rPr>
              <a:t>: en Italie, une femme ménopausée a fait une demande de PMA pour avoir un enfant avec son frère : transgression de la </a:t>
            </a:r>
            <a:r>
              <a:rPr lang="fr-FR" b="1" dirty="0">
                <a:cs typeface="Calibri"/>
              </a:rPr>
              <a:t>prohibition de l'inceste</a:t>
            </a:r>
            <a:r>
              <a:rPr lang="fr-FR" dirty="0">
                <a:cs typeface="Calibri"/>
              </a:rPr>
              <a:t>.</a:t>
            </a:r>
          </a:p>
          <a:p>
            <a:pPr>
              <a:lnSpc>
                <a:spcPct val="80000"/>
              </a:lnSpc>
              <a:spcBef>
                <a:spcPts val="600"/>
              </a:spcBef>
            </a:pPr>
            <a:r>
              <a:rPr lang="fr-FR" dirty="0">
                <a:cs typeface="Calibri"/>
              </a:rPr>
              <a:t>Des évolutions sociétales de plus en plus acceptés. La loi de 2021 accueille les évolutions sociétales, sauf en ce qui concerne la GPA.</a:t>
            </a:r>
          </a:p>
          <a:p>
            <a:pPr>
              <a:lnSpc>
                <a:spcPct val="80000"/>
              </a:lnSpc>
              <a:spcBef>
                <a:spcPts val="600"/>
              </a:spcBef>
            </a:pPr>
            <a:r>
              <a:rPr lang="fr-FR" dirty="0">
                <a:cs typeface="Calibri"/>
              </a:rPr>
              <a:t>L’interdit du </a:t>
            </a:r>
            <a:r>
              <a:rPr lang="fr-FR" b="1" dirty="0">
                <a:cs typeface="Calibri"/>
              </a:rPr>
              <a:t>double don de gamètes </a:t>
            </a:r>
            <a:r>
              <a:rPr lang="fr-FR" dirty="0">
                <a:cs typeface="Calibri"/>
              </a:rPr>
              <a:t>(il faut que les ovocytes et que le spermatozoïde proviennent de l'un des deux membres du couple) est levé par la loi de 2021.</a:t>
            </a:r>
          </a:p>
        </p:txBody>
      </p:sp>
    </p:spTree>
    <p:extLst>
      <p:ext uri="{BB962C8B-B14F-4D97-AF65-F5344CB8AC3E}">
        <p14:creationId xmlns:p14="http://schemas.microsoft.com/office/powerpoint/2010/main" val="143215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EEE0E6-FCB3-433D-940B-2C818FD0C6D3}"/>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Notre génome manipulé _ La révolution Cripsr expliquée">
            <a:hlinkClick r:id="" action="ppaction://media"/>
            <a:extLst>
              <a:ext uri="{FF2B5EF4-FFF2-40B4-BE49-F238E27FC236}">
                <a16:creationId xmlns:a16="http://schemas.microsoft.com/office/drawing/2014/main" id="{D9AE73FD-B721-444E-B9FE-DC9B717A5E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72332" y="814718"/>
            <a:ext cx="9847335" cy="5539000"/>
          </a:xfrm>
          <a:ln w="38100">
            <a:solidFill>
              <a:schemeClr val="tx1"/>
            </a:solidFill>
          </a:ln>
        </p:spPr>
      </p:pic>
      <p:sp>
        <p:nvSpPr>
          <p:cNvPr id="2" name="ZoneTexte 1">
            <a:extLst>
              <a:ext uri="{FF2B5EF4-FFF2-40B4-BE49-F238E27FC236}">
                <a16:creationId xmlns:a16="http://schemas.microsoft.com/office/drawing/2014/main" id="{85E2855E-8933-4525-8343-D2233D87EECD}"/>
              </a:ext>
            </a:extLst>
          </p:cNvPr>
          <p:cNvSpPr txBox="1"/>
          <p:nvPr/>
        </p:nvSpPr>
        <p:spPr>
          <a:xfrm>
            <a:off x="869795" y="148537"/>
            <a:ext cx="10283687" cy="523220"/>
          </a:xfrm>
          <a:prstGeom prst="rect">
            <a:avLst/>
          </a:prstGeom>
          <a:noFill/>
        </p:spPr>
        <p:txBody>
          <a:bodyPr wrap="square" rtlCol="0">
            <a:spAutoFit/>
          </a:bodyPr>
          <a:lstStyle/>
          <a:p>
            <a:pPr algn="ctr"/>
            <a:r>
              <a:rPr lang="fr-FR" sz="2800" dirty="0"/>
              <a:t>Un usage transgressif des biotechnologies appliquées à la génétique ?</a:t>
            </a:r>
          </a:p>
        </p:txBody>
      </p:sp>
    </p:spTree>
    <p:extLst>
      <p:ext uri="{BB962C8B-B14F-4D97-AF65-F5344CB8AC3E}">
        <p14:creationId xmlns:p14="http://schemas.microsoft.com/office/powerpoint/2010/main" val="83990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4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2727">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D38F84-762C-45D0-8866-978C9578D5B4}"/>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MA pour toutes _ que change la révision de la loi bioéthique votée le 29 juin 2021">
            <a:hlinkClick r:id="" action="ppaction://media"/>
            <a:extLst>
              <a:ext uri="{FF2B5EF4-FFF2-40B4-BE49-F238E27FC236}">
                <a16:creationId xmlns:a16="http://schemas.microsoft.com/office/drawing/2014/main" id="{091A1C9E-DB79-4AAB-93B7-960CF3421C8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4671" y="1005537"/>
            <a:ext cx="9602187" cy="5401108"/>
          </a:xfrm>
          <a:ln w="38100">
            <a:solidFill>
              <a:schemeClr val="tx1">
                <a:lumMod val="75000"/>
                <a:lumOff val="25000"/>
              </a:schemeClr>
            </a:solidFill>
          </a:ln>
        </p:spPr>
      </p:pic>
      <p:sp>
        <p:nvSpPr>
          <p:cNvPr id="6" name="ZoneTexte 5">
            <a:extLst>
              <a:ext uri="{FF2B5EF4-FFF2-40B4-BE49-F238E27FC236}">
                <a16:creationId xmlns:a16="http://schemas.microsoft.com/office/drawing/2014/main" id="{4A68264C-C599-47F2-A6A4-96F7004B20C3}"/>
              </a:ext>
            </a:extLst>
          </p:cNvPr>
          <p:cNvSpPr txBox="1"/>
          <p:nvPr/>
        </p:nvSpPr>
        <p:spPr>
          <a:xfrm>
            <a:off x="1404671" y="292572"/>
            <a:ext cx="9688202" cy="523220"/>
          </a:xfrm>
          <a:prstGeom prst="rect">
            <a:avLst/>
          </a:prstGeom>
          <a:noFill/>
        </p:spPr>
        <p:txBody>
          <a:bodyPr wrap="square" rtlCol="0">
            <a:spAutoFit/>
          </a:bodyPr>
          <a:lstStyle/>
          <a:p>
            <a:pPr algn="ctr"/>
            <a:r>
              <a:rPr lang="fr-FR" sz="2800" dirty="0"/>
              <a:t>Quelques enjeux de la nouvelle loi de bioéthique</a:t>
            </a:r>
          </a:p>
        </p:txBody>
      </p:sp>
    </p:spTree>
    <p:extLst>
      <p:ext uri="{BB962C8B-B14F-4D97-AF65-F5344CB8AC3E}">
        <p14:creationId xmlns:p14="http://schemas.microsoft.com/office/powerpoint/2010/main" val="361375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EEDA90-5BCD-4771-AE34-1C242C21DBF1}"/>
              </a:ext>
            </a:extLst>
          </p:cNvPr>
          <p:cNvSpPr>
            <a:spLocks noGrp="1"/>
          </p:cNvSpPr>
          <p:nvPr>
            <p:ph idx="1"/>
          </p:nvPr>
        </p:nvSpPr>
        <p:spPr>
          <a:xfrm>
            <a:off x="696687" y="574765"/>
            <a:ext cx="11016342" cy="4650378"/>
          </a:xfrm>
          <a:solidFill>
            <a:schemeClr val="accent1">
              <a:lumMod val="20000"/>
              <a:lumOff val="80000"/>
            </a:schemeClr>
          </a:solidFill>
        </p:spPr>
        <p:txBody>
          <a:bodyPr vert="horz" lIns="91440" tIns="45720" rIns="91440" bIns="45720" rtlCol="0">
            <a:normAutofit/>
          </a:bodyPr>
          <a:lstStyle/>
          <a:p>
            <a:pPr marL="0" indent="0">
              <a:lnSpc>
                <a:spcPct val="80000"/>
              </a:lnSpc>
              <a:buNone/>
            </a:pPr>
            <a:r>
              <a:rPr lang="fr-FR" sz="2400" b="1" dirty="0">
                <a:solidFill>
                  <a:srgbClr val="0070C0"/>
                </a:solidFill>
              </a:rPr>
              <a:t>« L’extension de l’AMP à de nouveaux cercles de personnes</a:t>
            </a:r>
          </a:p>
          <a:p>
            <a:pPr marL="0" indent="0">
              <a:lnSpc>
                <a:spcPct val="80000"/>
              </a:lnSpc>
              <a:buNone/>
            </a:pPr>
            <a:r>
              <a:rPr lang="fr-FR" sz="2400" dirty="0">
                <a:solidFill>
                  <a:srgbClr val="0070C0"/>
                </a:solidFill>
              </a:rPr>
              <a:t>[…] L’accès à l’AMP s’ouvre aux </a:t>
            </a:r>
            <a:r>
              <a:rPr lang="fr-FR" sz="2400" b="1" dirty="0">
                <a:solidFill>
                  <a:srgbClr val="0070C0"/>
                </a:solidFill>
              </a:rPr>
              <a:t>couples de femmes et aux femmes non mariées</a:t>
            </a:r>
            <a:r>
              <a:rPr lang="fr-FR" sz="2400" dirty="0">
                <a:solidFill>
                  <a:srgbClr val="0070C0"/>
                </a:solidFill>
              </a:rPr>
              <a:t>, sans aucune différence de traitement comparé aux couples de sexe différent. La condition de "caractère pathologique médicalement diagnostiqué", antérieurement exigée, est supprimée [plus besoin de prouver médicalement l’infertilité]. L’AMP devient une technique socio-médicale.</a:t>
            </a:r>
          </a:p>
          <a:p>
            <a:pPr marL="0" indent="0">
              <a:lnSpc>
                <a:spcPct val="80000"/>
              </a:lnSpc>
              <a:buNone/>
            </a:pPr>
            <a:r>
              <a:rPr lang="fr-FR" sz="2400" dirty="0">
                <a:solidFill>
                  <a:srgbClr val="0070C0"/>
                </a:solidFill>
              </a:rPr>
              <a:t>Alors qu’un embryon ne pouvait être conçu avec des gamètes ne provenant pas d’au moins des membres du couple, les couples souffrant d’une double infertilité peuvent bénéficier d’un </a:t>
            </a:r>
            <a:r>
              <a:rPr lang="fr-FR" sz="2400" b="1" dirty="0">
                <a:solidFill>
                  <a:srgbClr val="0070C0"/>
                </a:solidFill>
              </a:rPr>
              <a:t>double don de gamètes</a:t>
            </a:r>
            <a:r>
              <a:rPr lang="fr-FR" sz="2400" dirty="0">
                <a:solidFill>
                  <a:srgbClr val="0070C0"/>
                </a:solidFill>
              </a:rPr>
              <a:t>, masculin et féminin, afin qu’un embryon soit constitué spécialement à leur attention (CSP., art., L. 2141-3). » (https://www.espace-ethique.org/ressources/article/la-loi-relative-la-bioethique-publiee-panorama-des-mesures-nouvelles)</a:t>
            </a:r>
          </a:p>
        </p:txBody>
      </p:sp>
    </p:spTree>
    <p:extLst>
      <p:ext uri="{BB962C8B-B14F-4D97-AF65-F5344CB8AC3E}">
        <p14:creationId xmlns:p14="http://schemas.microsoft.com/office/powerpoint/2010/main" val="3950159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rgbClr val="0070C0"/>
                </a:solidFill>
              </a:rPr>
              <a:t>Les autres enjeux éthiques et juridiques : la filiation, l’AMP post-mortem</a:t>
            </a:r>
            <a:endParaRPr lang="fr-FR" sz="4400" dirty="0"/>
          </a:p>
        </p:txBody>
      </p:sp>
    </p:spTree>
    <p:extLst>
      <p:ext uri="{BB962C8B-B14F-4D97-AF65-F5344CB8AC3E}">
        <p14:creationId xmlns:p14="http://schemas.microsoft.com/office/powerpoint/2010/main" val="22381468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CA05E0-6F61-4C6A-B3BA-87DAE6595478}"/>
              </a:ext>
            </a:extLst>
          </p:cNvPr>
          <p:cNvSpPr>
            <a:spLocks noGrp="1"/>
          </p:cNvSpPr>
          <p:nvPr>
            <p:ph type="title"/>
          </p:nvPr>
        </p:nvSpPr>
        <p:spPr>
          <a:xfrm>
            <a:off x="838200" y="0"/>
            <a:ext cx="10515600" cy="1325563"/>
          </a:xfrm>
        </p:spPr>
        <p:txBody>
          <a:bodyPr/>
          <a:lstStyle/>
          <a:p>
            <a:pPr algn="ctr"/>
            <a:r>
              <a:rPr lang="fr-FR" dirty="0">
                <a:solidFill>
                  <a:srgbClr val="0070C0"/>
                </a:solidFill>
              </a:rPr>
              <a:t>Quelques enjeux éthiques</a:t>
            </a:r>
          </a:p>
        </p:txBody>
      </p:sp>
      <p:sp>
        <p:nvSpPr>
          <p:cNvPr id="3" name="Espace réservé du contenu 2">
            <a:extLst>
              <a:ext uri="{FF2B5EF4-FFF2-40B4-BE49-F238E27FC236}">
                <a16:creationId xmlns:a16="http://schemas.microsoft.com/office/drawing/2014/main" id="{DB6AF98A-B179-4C9E-B61D-6C0D51E99C14}"/>
              </a:ext>
            </a:extLst>
          </p:cNvPr>
          <p:cNvSpPr>
            <a:spLocks noGrp="1"/>
          </p:cNvSpPr>
          <p:nvPr>
            <p:ph idx="1"/>
          </p:nvPr>
        </p:nvSpPr>
        <p:spPr>
          <a:xfrm>
            <a:off x="680224" y="1463039"/>
            <a:ext cx="11172142" cy="4491712"/>
          </a:xfrm>
        </p:spPr>
        <p:txBody>
          <a:bodyPr>
            <a:noAutofit/>
          </a:bodyPr>
          <a:lstStyle/>
          <a:p>
            <a:pPr>
              <a:lnSpc>
                <a:spcPct val="80000"/>
              </a:lnSpc>
              <a:spcBef>
                <a:spcPts val="600"/>
              </a:spcBef>
            </a:pPr>
            <a:r>
              <a:rPr lang="fr-FR" sz="2400" dirty="0"/>
              <a:t>Les </a:t>
            </a:r>
            <a:r>
              <a:rPr lang="fr-FR" sz="2400" b="1" dirty="0"/>
              <a:t>dons de gamète </a:t>
            </a:r>
            <a:r>
              <a:rPr lang="fr-FR" sz="2400" dirty="0"/>
              <a:t>: </a:t>
            </a:r>
          </a:p>
          <a:p>
            <a:pPr lvl="1">
              <a:lnSpc>
                <a:spcPct val="80000"/>
              </a:lnSpc>
              <a:spcBef>
                <a:spcPts val="600"/>
              </a:spcBef>
            </a:pPr>
            <a:r>
              <a:rPr lang="fr-FR" dirty="0"/>
              <a:t>Enjeu de l’anonymat du donneur de sperme (IAD = insémination avec donneur) : anonymat pour le receveur, mais pas pour le centre, pour éviter les trop grands écarts de phénotype.</a:t>
            </a:r>
          </a:p>
          <a:p>
            <a:pPr lvl="1">
              <a:lnSpc>
                <a:spcPct val="80000"/>
              </a:lnSpc>
              <a:spcBef>
                <a:spcPts val="600"/>
              </a:spcBef>
            </a:pPr>
            <a:r>
              <a:rPr lang="fr-FR" dirty="0"/>
              <a:t>Les dons d’ovocytes (gamète femelle) sont plus compliqués, et posent la question de leur accès.</a:t>
            </a:r>
          </a:p>
          <a:p>
            <a:pPr>
              <a:lnSpc>
                <a:spcPct val="80000"/>
              </a:lnSpc>
              <a:spcBef>
                <a:spcPts val="600"/>
              </a:spcBef>
            </a:pPr>
            <a:r>
              <a:rPr lang="fr-FR" sz="2400" dirty="0">
                <a:cs typeface="Calibri"/>
              </a:rPr>
              <a:t>La </a:t>
            </a:r>
            <a:r>
              <a:rPr lang="fr-FR" sz="2400" b="1" dirty="0">
                <a:cs typeface="Calibri"/>
              </a:rPr>
              <a:t>FIV</a:t>
            </a:r>
            <a:r>
              <a:rPr lang="fr-FR" sz="2400" dirty="0">
                <a:cs typeface="Calibri"/>
              </a:rPr>
              <a:t> (fécondation in vitro) :</a:t>
            </a:r>
          </a:p>
          <a:p>
            <a:pPr lvl="1">
              <a:lnSpc>
                <a:spcPct val="80000"/>
              </a:lnSpc>
              <a:spcBef>
                <a:spcPts val="600"/>
              </a:spcBef>
            </a:pPr>
            <a:r>
              <a:rPr lang="fr-FR" b="1" dirty="0"/>
              <a:t>L’insémination artificielle </a:t>
            </a:r>
            <a:r>
              <a:rPr lang="fr-FR" dirty="0"/>
              <a:t>consiste à former des embryons hors de l’utérus en mettant en contact les spermatozoïdes du père et les ovules prélevées de la mère. Les embryons sont ensuite réimplantés dans l’utérus. Ceux qui sont en surnombre sont réimplantés, congelés, ou éliminés. Ils peuvent aussi être utilisés pour des expériences scientifiques. Se pose la question de leur statut.</a:t>
            </a:r>
          </a:p>
          <a:p>
            <a:pPr>
              <a:lnSpc>
                <a:spcPct val="80000"/>
              </a:lnSpc>
              <a:spcBef>
                <a:spcPts val="600"/>
              </a:spcBef>
            </a:pPr>
            <a:r>
              <a:rPr lang="fr-FR" dirty="0"/>
              <a:t>Interdiction de l’AMP </a:t>
            </a:r>
            <a:r>
              <a:rPr lang="fr-FR" i="1" dirty="0"/>
              <a:t>post mortem</a:t>
            </a:r>
            <a:r>
              <a:rPr lang="fr-FR" dirty="0"/>
              <a:t>.</a:t>
            </a:r>
          </a:p>
          <a:p>
            <a:pPr>
              <a:lnSpc>
                <a:spcPct val="80000"/>
              </a:lnSpc>
              <a:spcBef>
                <a:spcPts val="600"/>
              </a:spcBef>
            </a:pPr>
            <a:endParaRPr lang="fr-FR" sz="2400" dirty="0">
              <a:cs typeface="Calibri"/>
            </a:endParaRPr>
          </a:p>
          <a:p>
            <a:pPr>
              <a:lnSpc>
                <a:spcPct val="80000"/>
              </a:lnSpc>
              <a:spcBef>
                <a:spcPts val="600"/>
              </a:spcBef>
            </a:pPr>
            <a:endParaRPr lang="fr-FR" sz="2400" dirty="0"/>
          </a:p>
        </p:txBody>
      </p:sp>
    </p:spTree>
    <p:extLst>
      <p:ext uri="{BB962C8B-B14F-4D97-AF65-F5344CB8AC3E}">
        <p14:creationId xmlns:p14="http://schemas.microsoft.com/office/powerpoint/2010/main" val="1189583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DCD8BF3-7E90-4DC3-9157-F0BA84D4FB04}"/>
              </a:ext>
            </a:extLst>
          </p:cNvPr>
          <p:cNvSpPr>
            <a:spLocks noGrp="1"/>
          </p:cNvSpPr>
          <p:nvPr>
            <p:ph idx="1"/>
          </p:nvPr>
        </p:nvSpPr>
        <p:spPr>
          <a:xfrm>
            <a:off x="498087" y="200722"/>
            <a:ext cx="11195825" cy="6456555"/>
          </a:xfrm>
          <a:solidFill>
            <a:schemeClr val="accent1">
              <a:lumMod val="20000"/>
              <a:lumOff val="80000"/>
            </a:schemeClr>
          </a:solidFill>
        </p:spPr>
        <p:txBody>
          <a:bodyPr vert="horz" lIns="91440" tIns="45720" rIns="91440" bIns="45720" rtlCol="0">
            <a:noAutofit/>
          </a:bodyPr>
          <a:lstStyle/>
          <a:p>
            <a:pPr marL="0" indent="0">
              <a:lnSpc>
                <a:spcPct val="80000"/>
              </a:lnSpc>
              <a:buNone/>
            </a:pPr>
            <a:r>
              <a:rPr lang="fr-FR" b="1" dirty="0">
                <a:solidFill>
                  <a:srgbClr val="0070C0"/>
                </a:solidFill>
              </a:rPr>
              <a:t>L’établissement de la filiation de l’enfant d’un couple de femmes</a:t>
            </a:r>
          </a:p>
          <a:p>
            <a:pPr marL="0" indent="0">
              <a:lnSpc>
                <a:spcPct val="80000"/>
              </a:lnSpc>
              <a:buNone/>
            </a:pPr>
            <a:r>
              <a:rPr lang="fr-FR" dirty="0">
                <a:solidFill>
                  <a:srgbClr val="0070C0"/>
                </a:solidFill>
              </a:rPr>
              <a:t>La filiation d’un enfant né par don de gamètes ou par  accueil d’embryon, depuis les débuts de l’AMP, s’établit selon le droit commun, c’est-à-dire par le jeu de la présomption de paternité lorsque le couple est marié et par reconnaissance du père dans les autre cas. Le législateur, tout en prenant soin de sécuriser la filiation des enfants d’un couple de femmes,  a choisi de ne pas dupliquer ce modèle, qui reste réservé aux couples hétérosexuels. </a:t>
            </a:r>
            <a:r>
              <a:rPr lang="fr-FR" u="sng" dirty="0">
                <a:solidFill>
                  <a:srgbClr val="0070C0"/>
                </a:solidFill>
              </a:rPr>
              <a:t>Ainsi, un système inédit d’établissement de la filiation est créé</a:t>
            </a:r>
            <a:r>
              <a:rPr lang="fr-FR" dirty="0">
                <a:solidFill>
                  <a:srgbClr val="0070C0"/>
                </a:solidFill>
              </a:rPr>
              <a:t>. Alors qu’elle s’établit à l’égard de la femme qui accouche par sa désignation dans l’acte de naissance, elle est établie, à l’égard de l’autre femme, par un acte de « </a:t>
            </a:r>
            <a:r>
              <a:rPr lang="fr-FR" b="1" dirty="0">
                <a:solidFill>
                  <a:srgbClr val="0070C0"/>
                </a:solidFill>
              </a:rPr>
              <a:t>reconnaissance conjointe anticipée </a:t>
            </a:r>
            <a:r>
              <a:rPr lang="fr-FR" dirty="0">
                <a:solidFill>
                  <a:srgbClr val="0070C0"/>
                </a:solidFill>
              </a:rPr>
              <a:t>», signé chez le notaire lors du recueil des consentements et transmise à l’officier d’état civil au moment de la naissance (C. civ., art. 342-11). Toujours en vue d’assurer au mieux la situation familiale des enfants, une disposition prévoit qu’un couple de femmes dont l’enfant est né d’une AMP pratiquée à l’étranger, avant l’entrée en vigueur de la loi, peut recourir au mécanisme de la reconnaissance conjointe lorsque la filiation de l’enfant n’est établie qu’à l’égard de la femme qui a accouché (C. civ., art. 342-21).</a:t>
            </a:r>
          </a:p>
        </p:txBody>
      </p:sp>
    </p:spTree>
    <p:extLst>
      <p:ext uri="{BB962C8B-B14F-4D97-AF65-F5344CB8AC3E}">
        <p14:creationId xmlns:p14="http://schemas.microsoft.com/office/powerpoint/2010/main" val="36293533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D2C2356-2BF7-4C28-8FC5-9CEA20BDA499}"/>
              </a:ext>
            </a:extLst>
          </p:cNvPr>
          <p:cNvSpPr>
            <a:spLocks noGrp="1"/>
          </p:cNvSpPr>
          <p:nvPr>
            <p:ph idx="1"/>
          </p:nvPr>
        </p:nvSpPr>
        <p:spPr>
          <a:xfrm>
            <a:off x="838200" y="539931"/>
            <a:ext cx="10515600" cy="3530264"/>
          </a:xfrm>
          <a:solidFill>
            <a:schemeClr val="accent1">
              <a:lumMod val="20000"/>
              <a:lumOff val="80000"/>
            </a:schemeClr>
          </a:solidFill>
        </p:spPr>
        <p:txBody>
          <a:bodyPr vert="horz" lIns="91440" tIns="45720" rIns="91440" bIns="45720" rtlCol="0">
            <a:noAutofit/>
          </a:bodyPr>
          <a:lstStyle/>
          <a:p>
            <a:pPr marL="0" indent="0">
              <a:buNone/>
            </a:pPr>
            <a:r>
              <a:rPr lang="fr-FR" b="1" dirty="0">
                <a:solidFill>
                  <a:srgbClr val="0070C0"/>
                </a:solidFill>
              </a:rPr>
              <a:t>La possibilité d’autoconservation des gamètes</a:t>
            </a:r>
          </a:p>
          <a:p>
            <a:pPr marL="0" indent="0">
              <a:buNone/>
            </a:pPr>
            <a:r>
              <a:rPr lang="fr-FR" dirty="0">
                <a:solidFill>
                  <a:srgbClr val="0070C0"/>
                </a:solidFill>
              </a:rPr>
              <a:t>Le droit pour toute personne majeure de procéder à la conservation de ses gamètes pour elle-même, en dehors de tout motif médical et en vue de la réalisation ultérieure, à son bénéfice, d’une AMP, est consacré (CSP., art. L. 2141-12). Parallèlement, la possibilité d’auto conserver ses gamètes dans le cadre d’un don, souvent dénoncée comme une contrepartie incompatible avec l’altruisme inhérent à cet acte, est supprimée.</a:t>
            </a:r>
          </a:p>
        </p:txBody>
      </p:sp>
    </p:spTree>
    <p:extLst>
      <p:ext uri="{BB962C8B-B14F-4D97-AF65-F5344CB8AC3E}">
        <p14:creationId xmlns:p14="http://schemas.microsoft.com/office/powerpoint/2010/main" val="860693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D56A26-9C7C-4A35-877D-300B8E2CB19C}"/>
              </a:ext>
            </a:extLst>
          </p:cNvPr>
          <p:cNvSpPr>
            <a:spLocks noGrp="1"/>
          </p:cNvSpPr>
          <p:nvPr>
            <p:ph idx="1"/>
          </p:nvPr>
        </p:nvSpPr>
        <p:spPr>
          <a:xfrm>
            <a:off x="471854" y="984032"/>
            <a:ext cx="11248292" cy="4889936"/>
          </a:xfrm>
        </p:spPr>
        <p:txBody>
          <a:bodyPr vert="horz" lIns="91440" tIns="45720" rIns="91440" bIns="45720" rtlCol="0" anchor="t">
            <a:noAutofit/>
          </a:bodyPr>
          <a:lstStyle/>
          <a:p>
            <a:pPr marL="457200" lvl="1" indent="0" algn="ctr">
              <a:buNone/>
            </a:pPr>
            <a:r>
              <a:rPr lang="fr-FR" sz="2800" dirty="0">
                <a:cs typeface="Calibri"/>
              </a:rPr>
              <a:t>Autres questions éthiques :</a:t>
            </a:r>
          </a:p>
          <a:p>
            <a:pPr marL="457200" lvl="1" indent="0" algn="ctr">
              <a:buNone/>
            </a:pPr>
            <a:endParaRPr lang="fr-FR" sz="2800" dirty="0">
              <a:cs typeface="Calibri"/>
            </a:endParaRPr>
          </a:p>
          <a:p>
            <a:pPr lvl="2"/>
            <a:r>
              <a:rPr lang="fr-FR" sz="2800" dirty="0">
                <a:cs typeface="Calibri"/>
              </a:rPr>
              <a:t>Que faire, quand les parents sont atteints de maladie génétique qu'ils risquent de transmettre à leur enfant ? Peut-on créer un enfant lui-même stérile ?</a:t>
            </a:r>
          </a:p>
          <a:p>
            <a:pPr lvl="2"/>
            <a:r>
              <a:rPr lang="fr-FR" sz="2800" dirty="0">
                <a:cs typeface="Calibri"/>
              </a:rPr>
              <a:t>Que faire, si l'un des conjoints est gravement malade ?</a:t>
            </a:r>
          </a:p>
          <a:p>
            <a:pPr lvl="2"/>
            <a:r>
              <a:rPr lang="fr-FR" sz="2800" dirty="0"/>
              <a:t>Qu’en est-il de l’AMP </a:t>
            </a:r>
            <a:r>
              <a:rPr lang="fr-FR" sz="2800" i="1" dirty="0"/>
              <a:t>post-mortem</a:t>
            </a:r>
            <a:r>
              <a:rPr lang="fr-FR" sz="2800" dirty="0"/>
              <a:t> ?</a:t>
            </a:r>
          </a:p>
          <a:p>
            <a:pPr lvl="2"/>
            <a:r>
              <a:rPr lang="fr-FR" sz="2800" dirty="0">
                <a:cs typeface="Calibri"/>
              </a:rPr>
              <a:t>Quel devrait être le pouvoir de décision du médecin ?</a:t>
            </a:r>
          </a:p>
          <a:p>
            <a:pPr lvl="2"/>
            <a:r>
              <a:rPr lang="fr-FR" sz="2800" dirty="0"/>
              <a:t>Quel statut pour les embryons surnuméraires ?</a:t>
            </a:r>
          </a:p>
          <a:p>
            <a:pPr lvl="1"/>
            <a:endParaRPr lang="fr-FR" sz="2800" dirty="0">
              <a:cs typeface="Calibri"/>
            </a:endParaRPr>
          </a:p>
        </p:txBody>
      </p:sp>
    </p:spTree>
    <p:extLst>
      <p:ext uri="{BB962C8B-B14F-4D97-AF65-F5344CB8AC3E}">
        <p14:creationId xmlns:p14="http://schemas.microsoft.com/office/powerpoint/2010/main" val="36443840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4BFCE0-D7F1-4507-AAA7-A477949F4903}"/>
              </a:ext>
            </a:extLst>
          </p:cNvPr>
          <p:cNvSpPr>
            <a:spLocks noGrp="1"/>
          </p:cNvSpPr>
          <p:nvPr>
            <p:ph type="title"/>
          </p:nvPr>
        </p:nvSpPr>
        <p:spPr>
          <a:xfrm>
            <a:off x="838200" y="365125"/>
            <a:ext cx="10515600" cy="1095685"/>
          </a:xfrm>
        </p:spPr>
        <p:txBody>
          <a:bodyPr/>
          <a:lstStyle/>
          <a:p>
            <a:pPr algn="ctr"/>
            <a:r>
              <a:rPr lang="fr-FR" sz="4000" dirty="0">
                <a:solidFill>
                  <a:schemeClr val="accent1">
                    <a:lumMod val="75000"/>
                  </a:schemeClr>
                </a:solidFill>
                <a:cs typeface="Calibri Light"/>
              </a:rPr>
              <a:t>Les enjeux éthiques du « bébé-médicament »</a:t>
            </a:r>
          </a:p>
        </p:txBody>
      </p:sp>
      <p:sp>
        <p:nvSpPr>
          <p:cNvPr id="3" name="Espace réservé du contenu 2">
            <a:extLst>
              <a:ext uri="{FF2B5EF4-FFF2-40B4-BE49-F238E27FC236}">
                <a16:creationId xmlns:a16="http://schemas.microsoft.com/office/drawing/2014/main" id="{68C10B1F-3722-4C64-BB4B-509E851A8ADD}"/>
              </a:ext>
            </a:extLst>
          </p:cNvPr>
          <p:cNvSpPr>
            <a:spLocks noGrp="1"/>
          </p:cNvSpPr>
          <p:nvPr>
            <p:ph idx="1"/>
          </p:nvPr>
        </p:nvSpPr>
        <p:spPr>
          <a:xfrm>
            <a:off x="838200" y="1690688"/>
            <a:ext cx="10515600" cy="4351338"/>
          </a:xfrm>
        </p:spPr>
        <p:txBody>
          <a:bodyPr/>
          <a:lstStyle/>
          <a:p>
            <a:r>
              <a:rPr lang="fr-FR" dirty="0"/>
              <a:t>Le diagnostic préimplantatoire-typage HLA (DPI-HLA) est réalisé en vue d’une greffe de sang du cordon ombilical.</a:t>
            </a:r>
          </a:p>
          <a:p>
            <a:r>
              <a:rPr lang="fr-FR" dirty="0">
                <a:solidFill>
                  <a:srgbClr val="0070C0"/>
                </a:solidFill>
              </a:rPr>
              <a:t>« Il permet aux parents dont l’enfant est atteint d’une maladie incurable, qui le condamne à brève échéance, de recourir au diagnostic pré-implantatoire afin de sélectionner un embryon indemne de cette maladie pour le transférer dans l’utérus de la mère. A la naissance de cet enfant, des cellules souches seront prélevées dans le cordon ombilical et utilisées pour guérir l’ainé. » (</a:t>
            </a:r>
            <a:r>
              <a:rPr lang="fr-FR" dirty="0" err="1">
                <a:solidFill>
                  <a:srgbClr val="0070C0"/>
                </a:solidFill>
              </a:rPr>
              <a:t>Depadt</a:t>
            </a:r>
            <a:r>
              <a:rPr lang="fr-FR" dirty="0">
                <a:solidFill>
                  <a:srgbClr val="0070C0"/>
                </a:solidFill>
              </a:rPr>
              <a:t>, </a:t>
            </a:r>
            <a:r>
              <a:rPr lang="fr-FR" dirty="0" err="1">
                <a:solidFill>
                  <a:srgbClr val="0070C0"/>
                </a:solidFill>
              </a:rPr>
              <a:t>Chambaud</a:t>
            </a:r>
            <a:r>
              <a:rPr lang="fr-FR" dirty="0">
                <a:solidFill>
                  <a:srgbClr val="0070C0"/>
                </a:solidFill>
              </a:rPr>
              <a:t>, 66).</a:t>
            </a:r>
          </a:p>
          <a:p>
            <a:r>
              <a:rPr lang="fr-FR" dirty="0"/>
              <a:t>Débats éthiques : caractère « utilitaire » du second enfant ?</a:t>
            </a:r>
          </a:p>
        </p:txBody>
      </p:sp>
    </p:spTree>
    <p:extLst>
      <p:ext uri="{BB962C8B-B14F-4D97-AF65-F5344CB8AC3E}">
        <p14:creationId xmlns:p14="http://schemas.microsoft.com/office/powerpoint/2010/main" val="18947956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F2BE56-1340-491D-9473-3476787BAAEF}"/>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b) La GPA (Gestation pour autrui)</a:t>
            </a:r>
            <a:endParaRPr lang="fr-FR" sz="3200" dirty="0"/>
          </a:p>
        </p:txBody>
      </p:sp>
    </p:spTree>
    <p:extLst>
      <p:ext uri="{BB962C8B-B14F-4D97-AF65-F5344CB8AC3E}">
        <p14:creationId xmlns:p14="http://schemas.microsoft.com/office/powerpoint/2010/main" val="7283854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750BB3-AB72-4194-824C-7FE5FC1AAB34}"/>
              </a:ext>
            </a:extLst>
          </p:cNvPr>
          <p:cNvSpPr>
            <a:spLocks noGrp="1"/>
          </p:cNvSpPr>
          <p:nvPr>
            <p:ph idx="1"/>
          </p:nvPr>
        </p:nvSpPr>
        <p:spPr>
          <a:xfrm>
            <a:off x="838200" y="2561595"/>
            <a:ext cx="10515600" cy="1734809"/>
          </a:xfr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p>
            <a:pPr algn="ctr">
              <a:buFont typeface="Wingdings" panose="05000000000000000000" pitchFamily="2" charset="2"/>
              <a:buChar char="à"/>
            </a:pPr>
            <a:r>
              <a:rPr lang="fr-FR" sz="3200" dirty="0"/>
              <a:t>Quels sont les enjeux éthiques de la gestation pour autrui ?</a:t>
            </a:r>
          </a:p>
          <a:p>
            <a:pPr algn="ctr">
              <a:buFont typeface="Wingdings" panose="05000000000000000000" pitchFamily="2" charset="2"/>
              <a:buChar char="à"/>
            </a:pPr>
            <a:r>
              <a:rPr lang="fr-FR" sz="3200" dirty="0"/>
              <a:t>Voyez-vous une différence entre une approche utilitariste et une approche déontologique sur ce point ?</a:t>
            </a:r>
          </a:p>
          <a:p>
            <a:pPr algn="ctr">
              <a:buFont typeface="Wingdings" panose="05000000000000000000" pitchFamily="2" charset="2"/>
              <a:buChar char="à"/>
            </a:pPr>
            <a:endParaRPr lang="fr-FR" sz="3200" dirty="0"/>
          </a:p>
        </p:txBody>
      </p:sp>
    </p:spTree>
    <p:extLst>
      <p:ext uri="{BB962C8B-B14F-4D97-AF65-F5344CB8AC3E}">
        <p14:creationId xmlns:p14="http://schemas.microsoft.com/office/powerpoint/2010/main" val="1062684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82894B-F92C-4FDB-BE44-AB67E7E696F0}"/>
              </a:ext>
            </a:extLst>
          </p:cNvPr>
          <p:cNvSpPr>
            <a:spLocks noGrp="1"/>
          </p:cNvSpPr>
          <p:nvPr>
            <p:ph idx="1"/>
          </p:nvPr>
        </p:nvSpPr>
        <p:spPr>
          <a:xfrm>
            <a:off x="529700" y="433673"/>
            <a:ext cx="11274641" cy="5990653"/>
          </a:xfr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fr-FR" sz="3200" dirty="0"/>
              <a:t>Vous prenez quelques minutes pour répondre à ces questions. Nous les reprendrons ensemble.</a:t>
            </a:r>
          </a:p>
          <a:p>
            <a:pPr marL="0" indent="0" algn="ctr">
              <a:buNone/>
            </a:pPr>
            <a:endParaRPr lang="fr-FR" sz="1600" dirty="0"/>
          </a:p>
          <a:p>
            <a:pPr marL="514350" indent="-514350">
              <a:buFont typeface="+mj-lt"/>
              <a:buAutoNum type="arabicPeriod"/>
            </a:pPr>
            <a:r>
              <a:rPr lang="fr-FR" sz="3200" dirty="0"/>
              <a:t>Quelle nouvelle technologie a-t-il utilisée ?</a:t>
            </a:r>
          </a:p>
          <a:p>
            <a:pPr marL="514350" indent="-514350">
              <a:buFont typeface="+mj-lt"/>
              <a:buAutoNum type="arabicPeriod"/>
            </a:pPr>
            <a:r>
              <a:rPr lang="fr-FR" sz="3200" dirty="0"/>
              <a:t>Quels sont les bénéfices thérapeutiques possibles d’une telle technologie ?</a:t>
            </a:r>
          </a:p>
          <a:p>
            <a:pPr marL="514350" indent="-514350">
              <a:buFont typeface="+mj-lt"/>
              <a:buAutoNum type="arabicPeriod"/>
            </a:pPr>
            <a:r>
              <a:rPr lang="fr-FR" sz="3200" dirty="0"/>
              <a:t>Pourquoi la communauté internationale a-t-elle condamné l’usage par Hé </a:t>
            </a:r>
            <a:r>
              <a:rPr lang="fr-FR" sz="3200" dirty="0" err="1"/>
              <a:t>Jiankui</a:t>
            </a:r>
            <a:r>
              <a:rPr lang="fr-FR" sz="3200" dirty="0"/>
              <a:t> de cette technologie ? Quel est le tabou transgressé par le chercheur Hé </a:t>
            </a:r>
            <a:r>
              <a:rPr lang="fr-FR" sz="3200" dirty="0" err="1"/>
              <a:t>Jiankui</a:t>
            </a:r>
            <a:r>
              <a:rPr lang="fr-FR" sz="3200" dirty="0"/>
              <a:t> ?</a:t>
            </a:r>
          </a:p>
          <a:p>
            <a:pPr marL="514350" indent="-514350">
              <a:buFont typeface="+mj-lt"/>
              <a:buAutoNum type="arabicPeriod"/>
            </a:pPr>
            <a:r>
              <a:rPr lang="fr-FR" sz="3200" dirty="0"/>
              <a:t>Quelles grandes questions restent ouvertes ? Qu’en pensez-vous ?</a:t>
            </a:r>
          </a:p>
          <a:p>
            <a:pPr marL="0" indent="0" algn="ctr">
              <a:buNone/>
            </a:pPr>
            <a:endParaRPr lang="fr-FR" sz="3200" dirty="0"/>
          </a:p>
        </p:txBody>
      </p:sp>
    </p:spTree>
    <p:extLst>
      <p:ext uri="{BB962C8B-B14F-4D97-AF65-F5344CB8AC3E}">
        <p14:creationId xmlns:p14="http://schemas.microsoft.com/office/powerpoint/2010/main" val="21497061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E56364C-D700-40C6-846B-35109DC52BF0}"/>
              </a:ext>
            </a:extLst>
          </p:cNvPr>
          <p:cNvSpPr>
            <a:spLocks noGrp="1"/>
          </p:cNvSpPr>
          <p:nvPr>
            <p:ph idx="1"/>
          </p:nvPr>
        </p:nvSpPr>
        <p:spPr>
          <a:xfrm>
            <a:off x="838200" y="1513390"/>
            <a:ext cx="10515600" cy="3448902"/>
          </a:xfrm>
          <a:solidFill>
            <a:schemeClr val="bg1"/>
          </a:solidFill>
          <a:effectLst>
            <a:outerShdw blurRad="63500" sx="102000" sy="102000" algn="ctr" rotWithShape="0">
              <a:prstClr val="black">
                <a:alpha val="40000"/>
              </a:prstClr>
            </a:outerShdw>
          </a:effectLst>
        </p:spPr>
        <p:txBody>
          <a:bodyPr>
            <a:noAutofit/>
          </a:bodyPr>
          <a:lstStyle/>
          <a:p>
            <a:pPr>
              <a:lnSpc>
                <a:spcPct val="80000"/>
              </a:lnSpc>
              <a:spcBef>
                <a:spcPts val="600"/>
              </a:spcBef>
            </a:pPr>
            <a:r>
              <a:rPr lang="fr-FR" dirty="0">
                <a:cs typeface="Calibri"/>
              </a:rPr>
              <a:t>La gestation pour autrui (</a:t>
            </a:r>
            <a:r>
              <a:rPr lang="fr-FR" b="1" dirty="0">
                <a:cs typeface="Calibri"/>
              </a:rPr>
              <a:t>GPA</a:t>
            </a:r>
            <a:r>
              <a:rPr lang="fr-FR" dirty="0">
                <a:cs typeface="Calibri"/>
              </a:rPr>
              <a:t>) :</a:t>
            </a:r>
          </a:p>
          <a:p>
            <a:pPr lvl="1">
              <a:lnSpc>
                <a:spcPct val="80000"/>
              </a:lnSpc>
              <a:spcBef>
                <a:spcPts val="600"/>
              </a:spcBef>
              <a:buFont typeface="Calibri" panose="020F0502020204030204" pitchFamily="34" charset="0"/>
              <a:buChar char="-"/>
            </a:pPr>
            <a:r>
              <a:rPr lang="fr-FR" sz="2800" dirty="0">
                <a:cs typeface="Calibri"/>
              </a:rPr>
              <a:t>Problèmes de conflits possibles entre mère porteuse et mère biologique.</a:t>
            </a:r>
          </a:p>
          <a:p>
            <a:pPr lvl="1">
              <a:lnSpc>
                <a:spcPct val="80000"/>
              </a:lnSpc>
              <a:spcBef>
                <a:spcPts val="600"/>
              </a:spcBef>
              <a:buFont typeface="Calibri" panose="020F0502020204030204" pitchFamily="34" charset="0"/>
              <a:buChar char="-"/>
            </a:pPr>
            <a:r>
              <a:rPr lang="fr-FR" sz="2800" dirty="0">
                <a:cs typeface="Calibri"/>
              </a:rPr>
              <a:t>Risque d’une marchandisation du corps de la mère porteuse, déjà avéré dans d’autres pays que la France</a:t>
            </a:r>
            <a:endParaRPr lang="fr-FR" sz="2800" dirty="0"/>
          </a:p>
          <a:p>
            <a:r>
              <a:rPr lang="fr-FR" dirty="0">
                <a:cs typeface="Calibri"/>
              </a:rPr>
              <a:t>En France : le recours à une mère porteuse est interdit, et la reconnaissance d’enfants de GPA à l’étranger par l’état civil, est rendue plus difficile par la nouvelle loi de bioéthique.</a:t>
            </a:r>
          </a:p>
          <a:p>
            <a:endParaRPr lang="fr-FR" dirty="0"/>
          </a:p>
        </p:txBody>
      </p:sp>
    </p:spTree>
    <p:extLst>
      <p:ext uri="{BB962C8B-B14F-4D97-AF65-F5344CB8AC3E}">
        <p14:creationId xmlns:p14="http://schemas.microsoft.com/office/powerpoint/2010/main" val="41504883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D2C2356-2BF7-4C28-8FC5-9CEA20BDA499}"/>
              </a:ext>
            </a:extLst>
          </p:cNvPr>
          <p:cNvSpPr>
            <a:spLocks noGrp="1"/>
          </p:cNvSpPr>
          <p:nvPr>
            <p:ph idx="1"/>
          </p:nvPr>
        </p:nvSpPr>
        <p:spPr>
          <a:xfrm>
            <a:off x="932070" y="922842"/>
            <a:ext cx="10676350" cy="4585859"/>
          </a:xfrm>
          <a:solidFill>
            <a:schemeClr val="accent1">
              <a:lumMod val="20000"/>
              <a:lumOff val="80000"/>
            </a:schemeClr>
          </a:solidFill>
        </p:spPr>
        <p:txBody>
          <a:bodyPr vert="horz" lIns="91440" tIns="45720" rIns="91440" bIns="45720" rtlCol="0">
            <a:noAutofit/>
          </a:bodyPr>
          <a:lstStyle/>
          <a:p>
            <a:pPr marL="0" indent="0">
              <a:buNone/>
            </a:pPr>
            <a:r>
              <a:rPr lang="fr-FR" b="1" dirty="0">
                <a:solidFill>
                  <a:srgbClr val="0070C0"/>
                </a:solidFill>
              </a:rPr>
              <a:t>Le durcissement de la loi face à la question de la transcription des enfants nés d’une GPA</a:t>
            </a:r>
          </a:p>
          <a:p>
            <a:pPr marL="0" indent="0">
              <a:buNone/>
            </a:pPr>
            <a:r>
              <a:rPr lang="fr-FR" dirty="0">
                <a:solidFill>
                  <a:srgbClr val="0070C0"/>
                </a:solidFill>
              </a:rPr>
              <a:t>La gestation pour autrui reste strictement interdite.  Concernant la question de la transcription de l’état civil sur les registres français des enfants nés par GPA à l’étranger, la loi fait barrage à la position de la Cour de cassation qui, depuis 2019, admet la transcription totale de l’acte.  L’article 47 du Code civil, selon lequel l’acte établi à l’étranger « fait foi » excepté s’il est contraire à la réalité, est complété.  La « réalité » maintenant « est appréciée au regard de la loi française ». Le parent qui n’est pas biologiquement lié à l’enfant devra donc recourir à l’adoption pour voir sa filiation établie.</a:t>
            </a:r>
          </a:p>
        </p:txBody>
      </p:sp>
    </p:spTree>
    <p:extLst>
      <p:ext uri="{BB962C8B-B14F-4D97-AF65-F5344CB8AC3E}">
        <p14:creationId xmlns:p14="http://schemas.microsoft.com/office/powerpoint/2010/main" val="1863245567"/>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5BB535-DE8A-48C1-93B4-C7322E9904C5}"/>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c) L’accès aux origines</a:t>
            </a:r>
            <a:endParaRPr lang="fr-FR" sz="3200" dirty="0"/>
          </a:p>
        </p:txBody>
      </p:sp>
    </p:spTree>
    <p:extLst>
      <p:ext uri="{BB962C8B-B14F-4D97-AF65-F5344CB8AC3E}">
        <p14:creationId xmlns:p14="http://schemas.microsoft.com/office/powerpoint/2010/main" val="2913073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750BB3-AB72-4194-824C-7FE5FC1AAB34}"/>
              </a:ext>
            </a:extLst>
          </p:cNvPr>
          <p:cNvSpPr>
            <a:spLocks noGrp="1"/>
          </p:cNvSpPr>
          <p:nvPr>
            <p:ph idx="1"/>
          </p:nvPr>
        </p:nvSpPr>
        <p:spPr>
          <a:xfrm>
            <a:off x="838200" y="1630468"/>
            <a:ext cx="10515600" cy="3084107"/>
          </a:xfr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p>
            <a:pPr algn="ctr">
              <a:buFont typeface="Wingdings" panose="05000000000000000000" pitchFamily="2" charset="2"/>
              <a:buChar char="à"/>
            </a:pPr>
            <a:r>
              <a:rPr lang="fr-FR" sz="3200" dirty="0"/>
              <a:t>Le statut du don de gamètes :</a:t>
            </a:r>
          </a:p>
          <a:p>
            <a:pPr marL="457200" lvl="1" indent="0" algn="ctr">
              <a:buNone/>
            </a:pPr>
            <a:r>
              <a:rPr lang="fr-FR" sz="3200" dirty="0"/>
              <a:t>- un don de cellules </a:t>
            </a:r>
            <a:r>
              <a:rPr lang="fr-FR" sz="3200" u="sng" dirty="0"/>
              <a:t>lambda</a:t>
            </a:r>
            <a:r>
              <a:rPr lang="fr-FR" sz="3200" dirty="0"/>
              <a:t>, comme les autres dons,</a:t>
            </a:r>
          </a:p>
          <a:p>
            <a:pPr marL="457200" lvl="1" indent="0" algn="ctr">
              <a:buNone/>
            </a:pPr>
            <a:r>
              <a:rPr lang="fr-FR" sz="3200" dirty="0"/>
              <a:t>- ou bien un don </a:t>
            </a:r>
            <a:r>
              <a:rPr lang="fr-FR" sz="3200" u="sng" dirty="0"/>
              <a:t>particulier</a:t>
            </a:r>
            <a:r>
              <a:rPr lang="fr-FR" sz="3200" dirty="0"/>
              <a:t>, en ce qu’il a trait au patrimoine génétique de l’enfant ?</a:t>
            </a:r>
          </a:p>
          <a:p>
            <a:pPr algn="ctr">
              <a:buFont typeface="Wingdings" panose="05000000000000000000" pitchFamily="2" charset="2"/>
              <a:buChar char="à"/>
            </a:pPr>
            <a:r>
              <a:rPr lang="fr-FR" sz="3200" dirty="0"/>
              <a:t>Quels enjeux éthiques ce choix recoupe-t-il sur l’accès aux origines ?</a:t>
            </a:r>
          </a:p>
          <a:p>
            <a:pPr algn="ctr">
              <a:buFont typeface="Wingdings" panose="05000000000000000000" pitchFamily="2" charset="2"/>
              <a:buChar char="à"/>
            </a:pPr>
            <a:endParaRPr lang="fr-FR" sz="3200" dirty="0"/>
          </a:p>
        </p:txBody>
      </p:sp>
    </p:spTree>
    <p:extLst>
      <p:ext uri="{BB962C8B-B14F-4D97-AF65-F5344CB8AC3E}">
        <p14:creationId xmlns:p14="http://schemas.microsoft.com/office/powerpoint/2010/main" val="13236921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E8924E-EE54-4359-AE9C-580085A1818B}"/>
              </a:ext>
            </a:extLst>
          </p:cNvPr>
          <p:cNvSpPr/>
          <p:nvPr/>
        </p:nvSpPr>
        <p:spPr>
          <a:xfrm>
            <a:off x="267629" y="256478"/>
            <a:ext cx="11597269" cy="623353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57BD3E51-73F2-4997-B888-EB06FCCE8A12}"/>
              </a:ext>
            </a:extLst>
          </p:cNvPr>
          <p:cNvSpPr/>
          <p:nvPr/>
        </p:nvSpPr>
        <p:spPr>
          <a:xfrm>
            <a:off x="6175919" y="908824"/>
            <a:ext cx="5265231" cy="384159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1F1E78A-B66B-4AE0-A793-D92D1C75AF98}"/>
              </a:ext>
            </a:extLst>
          </p:cNvPr>
          <p:cNvSpPr>
            <a:spLocks noGrp="1"/>
          </p:cNvSpPr>
          <p:nvPr>
            <p:ph idx="1"/>
          </p:nvPr>
        </p:nvSpPr>
        <p:spPr>
          <a:xfrm>
            <a:off x="601701" y="908824"/>
            <a:ext cx="4962757" cy="3841596"/>
          </a:xfrm>
          <a:solidFill>
            <a:schemeClr val="bg1"/>
          </a:solidFill>
          <a:effectLst>
            <a:outerShdw blurRad="63500" sx="102000" sy="102000" algn="ctr" rotWithShape="0">
              <a:prstClr val="black">
                <a:alpha val="40000"/>
              </a:prstClr>
            </a:outerShdw>
          </a:effectLst>
        </p:spPr>
        <p:txBody>
          <a:bodyPr>
            <a:normAutofit fontScale="92500" lnSpcReduction="10000"/>
          </a:bodyPr>
          <a:lstStyle/>
          <a:p>
            <a:pPr>
              <a:lnSpc>
                <a:spcPct val="80000"/>
              </a:lnSpc>
              <a:spcBef>
                <a:spcPts val="600"/>
              </a:spcBef>
            </a:pPr>
            <a:r>
              <a:rPr lang="fr-FR" sz="3000" b="1" dirty="0"/>
              <a:t>Historiquement, le principe d’anonymat a prédominé</a:t>
            </a:r>
            <a:r>
              <a:rPr lang="fr-FR" sz="3000" dirty="0"/>
              <a:t> fermement</a:t>
            </a:r>
            <a:r>
              <a:rPr lang="fr-FR" sz="3000" b="1" dirty="0"/>
              <a:t> </a:t>
            </a:r>
            <a:r>
              <a:rPr lang="fr-FR" sz="3000" b="1" dirty="0">
                <a:sym typeface="Wingdings" panose="05000000000000000000" pitchFamily="2" charset="2"/>
              </a:rPr>
              <a:t></a:t>
            </a:r>
            <a:r>
              <a:rPr lang="fr-FR" sz="3000" dirty="0"/>
              <a:t> effacement du donneur de l’histoire de l’enfant :</a:t>
            </a:r>
          </a:p>
          <a:p>
            <a:pPr lvl="1">
              <a:lnSpc>
                <a:spcPct val="80000"/>
              </a:lnSpc>
              <a:spcBef>
                <a:spcPts val="600"/>
              </a:spcBef>
              <a:buFont typeface="Calibri" panose="020F0502020204030204" pitchFamily="34" charset="0"/>
              <a:buChar char="­"/>
            </a:pPr>
            <a:r>
              <a:rPr lang="fr-FR" sz="3000" dirty="0"/>
              <a:t>anonymat correspondant à conception sociale de la filiation ;</a:t>
            </a:r>
          </a:p>
          <a:p>
            <a:pPr lvl="1">
              <a:lnSpc>
                <a:spcPct val="80000"/>
              </a:lnSpc>
              <a:spcBef>
                <a:spcPts val="600"/>
              </a:spcBef>
              <a:spcAft>
                <a:spcPts val="1200"/>
              </a:spcAft>
              <a:buFont typeface="Calibri" panose="020F0502020204030204" pitchFamily="34" charset="0"/>
              <a:buChar char="­"/>
            </a:pPr>
            <a:r>
              <a:rPr lang="fr-FR" sz="3000" dirty="0"/>
              <a:t>incitation positive au don, pour maintenir le nombre de dons.</a:t>
            </a:r>
          </a:p>
          <a:p>
            <a:endParaRPr lang="fr-FR" dirty="0"/>
          </a:p>
        </p:txBody>
      </p:sp>
      <p:sp>
        <p:nvSpPr>
          <p:cNvPr id="4" name="ZoneTexte 3">
            <a:extLst>
              <a:ext uri="{FF2B5EF4-FFF2-40B4-BE49-F238E27FC236}">
                <a16:creationId xmlns:a16="http://schemas.microsoft.com/office/drawing/2014/main" id="{BDD3167B-53C8-4A44-804D-12488CCF129B}"/>
              </a:ext>
            </a:extLst>
          </p:cNvPr>
          <p:cNvSpPr txBox="1"/>
          <p:nvPr/>
        </p:nvSpPr>
        <p:spPr>
          <a:xfrm>
            <a:off x="6118302" y="908823"/>
            <a:ext cx="5322848" cy="3624967"/>
          </a:xfrm>
          <a:prstGeom prst="rect">
            <a:avLst/>
          </a:prstGeom>
          <a:noFill/>
        </p:spPr>
        <p:txBody>
          <a:bodyPr wrap="square">
            <a:spAutoFit/>
          </a:bodyPr>
          <a:lstStyle/>
          <a:p>
            <a:pPr marL="457200" indent="-457200">
              <a:lnSpc>
                <a:spcPct val="80000"/>
              </a:lnSpc>
              <a:spcBef>
                <a:spcPts val="600"/>
              </a:spcBef>
              <a:buFont typeface="Arial" panose="020B0604020202020204" pitchFamily="34" charset="0"/>
              <a:buChar char="•"/>
            </a:pPr>
            <a:r>
              <a:rPr lang="fr-FR" sz="2800" dirty="0"/>
              <a:t>Dans ce domaine, </a:t>
            </a:r>
            <a:r>
              <a:rPr lang="fr-FR" sz="2800" b="1" dirty="0"/>
              <a:t>la législation récente a évolué </a:t>
            </a:r>
            <a:r>
              <a:rPr lang="fr-FR" sz="2800" dirty="0"/>
              <a:t>: elle a pris en compte les avis des psychanalystes et anthropologues insistant sur l’importance d’une connaissance de ses origines, pour la construction psychique.</a:t>
            </a:r>
          </a:p>
          <a:p>
            <a:pPr marL="457200" indent="-457200">
              <a:lnSpc>
                <a:spcPct val="80000"/>
              </a:lnSpc>
              <a:spcBef>
                <a:spcPts val="600"/>
              </a:spcBef>
              <a:buFont typeface="Arial" panose="020B0604020202020204" pitchFamily="34" charset="0"/>
              <a:buChar char="•"/>
            </a:pPr>
            <a:r>
              <a:rPr lang="fr-FR" sz="2800" dirty="0"/>
              <a:t>Importance de la médecine prédictive</a:t>
            </a:r>
          </a:p>
        </p:txBody>
      </p:sp>
      <p:sp>
        <p:nvSpPr>
          <p:cNvPr id="7" name="ZoneTexte 6">
            <a:extLst>
              <a:ext uri="{FF2B5EF4-FFF2-40B4-BE49-F238E27FC236}">
                <a16:creationId xmlns:a16="http://schemas.microsoft.com/office/drawing/2014/main" id="{027174A6-EAD4-4A12-9C2F-6B6A4D9423EC}"/>
              </a:ext>
            </a:extLst>
          </p:cNvPr>
          <p:cNvSpPr txBox="1"/>
          <p:nvPr/>
        </p:nvSpPr>
        <p:spPr>
          <a:xfrm>
            <a:off x="601701" y="4990171"/>
            <a:ext cx="10839449" cy="790345"/>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pPr marL="0" indent="0" algn="ctr">
              <a:lnSpc>
                <a:spcPct val="80000"/>
              </a:lnSpc>
              <a:spcBef>
                <a:spcPts val="600"/>
              </a:spcBef>
              <a:buNone/>
            </a:pPr>
            <a:r>
              <a:rPr lang="fr-FR" sz="2800" dirty="0">
                <a:sym typeface="Wingdings" panose="05000000000000000000" pitchFamily="2" charset="2"/>
              </a:rPr>
              <a:t></a:t>
            </a:r>
            <a:r>
              <a:rPr lang="fr-FR" sz="2800" dirty="0">
                <a:cs typeface="Calibri"/>
              </a:rPr>
              <a:t>On est allé vers </a:t>
            </a:r>
            <a:r>
              <a:rPr lang="fr-FR" sz="2800" b="1" dirty="0">
                <a:cs typeface="Calibri"/>
              </a:rPr>
              <a:t>un droit d’accès de l’enfant à l’identité du donneur</a:t>
            </a:r>
            <a:r>
              <a:rPr lang="fr-FR" sz="2800" dirty="0">
                <a:cs typeface="Calibri"/>
              </a:rPr>
              <a:t>, avec la loi de 2021.</a:t>
            </a:r>
          </a:p>
        </p:txBody>
      </p:sp>
    </p:spTree>
    <p:extLst>
      <p:ext uri="{BB962C8B-B14F-4D97-AF65-F5344CB8AC3E}">
        <p14:creationId xmlns:p14="http://schemas.microsoft.com/office/powerpoint/2010/main" val="21936772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09A8CEA4-E1DE-4C71-9BD8-A7104F03E87C}"/>
              </a:ext>
            </a:extLst>
          </p:cNvPr>
          <p:cNvSpPr txBox="1">
            <a:spLocks/>
          </p:cNvSpPr>
          <p:nvPr/>
        </p:nvSpPr>
        <p:spPr>
          <a:xfrm>
            <a:off x="629194" y="673629"/>
            <a:ext cx="11179946" cy="5078637"/>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Arial" panose="020B0604020202020204" pitchFamily="34" charset="0"/>
              <a:buNone/>
            </a:pPr>
            <a:r>
              <a:rPr lang="fr-FR" b="1" dirty="0">
                <a:solidFill>
                  <a:srgbClr val="0070C0"/>
                </a:solidFill>
              </a:rPr>
              <a:t>La création d’un droit d’accès aux origines personnelles</a:t>
            </a:r>
          </a:p>
          <a:p>
            <a:pPr marL="0" indent="0">
              <a:lnSpc>
                <a:spcPct val="80000"/>
              </a:lnSpc>
              <a:buFont typeface="Arial" panose="020B0604020202020204" pitchFamily="34" charset="0"/>
              <a:buNone/>
            </a:pPr>
            <a:r>
              <a:rPr lang="fr-FR" dirty="0">
                <a:solidFill>
                  <a:srgbClr val="0070C0"/>
                </a:solidFill>
              </a:rPr>
              <a:t>Ce droit, destiné aux personnes conçues par don de gamètes ou par accueil d’embryon, permet à ces dernières, lorsqu’elles ont atteint l’âge de la majorité, d’accéder à des informations non identifiantes et/ou à l’identité des donneurs. Elles pourront effectuer une demande en ce sens à la Commission d’accès aux données non identifiantes et à l’identité du tiers donneur, placée auprès du ministre chargé de la santé. Dès l’application de loi nouvelle, tout donneur de gamètes ou tout couple souhaitant proposer leur embryon à l’accueil devront expressément et préalablement consentir à la communication de ces données (CSP., art. L. 2143-2).</a:t>
            </a:r>
          </a:p>
          <a:p>
            <a:pPr marL="0" indent="0">
              <a:lnSpc>
                <a:spcPct val="80000"/>
              </a:lnSpc>
              <a:buFont typeface="Arial" panose="020B0604020202020204" pitchFamily="34" charset="0"/>
              <a:buNone/>
            </a:pPr>
            <a:r>
              <a:rPr lang="fr-FR" dirty="0">
                <a:solidFill>
                  <a:srgbClr val="0070C0"/>
                </a:solidFill>
              </a:rPr>
              <a:t>Les personnes conçues avant l’entrée de la loi  pourront saisir cette même commission, mais leur droit d’accéder à ce type d’information sera soumis à la volonté des donneurs, auxquels l’anonymat a été garanti (CSP., art. L. 2143-6).</a:t>
            </a:r>
          </a:p>
        </p:txBody>
      </p:sp>
    </p:spTree>
    <p:extLst>
      <p:ext uri="{BB962C8B-B14F-4D97-AF65-F5344CB8AC3E}">
        <p14:creationId xmlns:p14="http://schemas.microsoft.com/office/powerpoint/2010/main" val="26995676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DCFFEF5-288C-4F97-BE97-5A15D7C05AE4}"/>
              </a:ext>
            </a:extLst>
          </p:cNvPr>
          <p:cNvSpPr>
            <a:spLocks noGrp="1"/>
          </p:cNvSpPr>
          <p:nvPr>
            <p:ph idx="1"/>
          </p:nvPr>
        </p:nvSpPr>
        <p:spPr>
          <a:xfrm>
            <a:off x="568711" y="195941"/>
            <a:ext cx="11106615" cy="6416731"/>
          </a:xfrm>
          <a:solidFill>
            <a:schemeClr val="accent1">
              <a:lumMod val="20000"/>
              <a:lumOff val="80000"/>
            </a:schemeClr>
          </a:solidFill>
        </p:spPr>
        <p:txBody>
          <a:bodyPr vert="horz" lIns="91440" tIns="45720" rIns="91440" bIns="45720" rtlCol="0">
            <a:noAutofit/>
          </a:bodyPr>
          <a:lstStyle/>
          <a:p>
            <a:pPr marL="0" indent="0">
              <a:lnSpc>
                <a:spcPct val="80000"/>
              </a:lnSpc>
              <a:buNone/>
            </a:pPr>
            <a:r>
              <a:rPr lang="fr-FR" b="1" dirty="0">
                <a:solidFill>
                  <a:srgbClr val="0070C0"/>
                </a:solidFill>
              </a:rPr>
              <a:t>La prise en charge des personnes présentant une variation du développement génital</a:t>
            </a:r>
          </a:p>
          <a:p>
            <a:pPr marL="0" indent="0">
              <a:lnSpc>
                <a:spcPct val="80000"/>
              </a:lnSpc>
              <a:buNone/>
            </a:pPr>
            <a:r>
              <a:rPr lang="fr-FR" dirty="0">
                <a:solidFill>
                  <a:srgbClr val="0070C0"/>
                </a:solidFill>
              </a:rPr>
              <a:t>Les opérations précoces, destinées à assigner un sexe à l’enfant, ont été dénoncées comme entraînant de graves souffrances tant physiologiques que psychiques. </a:t>
            </a:r>
          </a:p>
          <a:p>
            <a:pPr marL="0" indent="0">
              <a:lnSpc>
                <a:spcPct val="80000"/>
              </a:lnSpc>
              <a:buNone/>
            </a:pPr>
            <a:r>
              <a:rPr lang="fr-FR" dirty="0">
                <a:solidFill>
                  <a:srgbClr val="0070C0"/>
                </a:solidFill>
              </a:rPr>
              <a:t>Ainsi, dans le cadre de la prise en charge d’un enfant présentant une variation du développement génital, une obligation de concertation des équipes </a:t>
            </a:r>
            <a:r>
              <a:rPr lang="fr-FR" dirty="0" err="1">
                <a:solidFill>
                  <a:srgbClr val="0070C0"/>
                </a:solidFill>
              </a:rPr>
              <a:t>pluridiciplinaires</a:t>
            </a:r>
            <a:r>
              <a:rPr lang="fr-FR" dirty="0">
                <a:solidFill>
                  <a:srgbClr val="0070C0"/>
                </a:solidFill>
              </a:rPr>
              <a:t> des centres de référence des maladies rares est imposée. Cette concertation conduit à l’établissement du diagnostic et des possibilités thérapeutiques, « y compris d’abstention thérapeutique », de même que de leurs conséquences prévisibles. Les parents, lors de l’annonce du diagnostic, seront informés de l’existence d’associations spécialisées dans l’accompagnement des maladies rares du développement génital de même que la prise en charge de l’enfant et de sa famille ( CSP., art. L.2131-6).</a:t>
            </a:r>
          </a:p>
          <a:p>
            <a:pPr marL="0" indent="0">
              <a:lnSpc>
                <a:spcPct val="80000"/>
              </a:lnSpc>
              <a:buNone/>
            </a:pPr>
            <a:r>
              <a:rPr lang="fr-FR" dirty="0">
                <a:solidFill>
                  <a:srgbClr val="0070C0"/>
                </a:solidFill>
              </a:rPr>
              <a:t>L’inscription à l’état civil du sexe de l’enfant, médicalement constaté, est retardée de trois mois (C. civ., art. 57).</a:t>
            </a:r>
          </a:p>
        </p:txBody>
      </p:sp>
    </p:spTree>
    <p:extLst>
      <p:ext uri="{BB962C8B-B14F-4D97-AF65-F5344CB8AC3E}">
        <p14:creationId xmlns:p14="http://schemas.microsoft.com/office/powerpoint/2010/main" val="39978309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2D34A7-EF30-46C3-AC7B-2777FBD58CB6}"/>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d) Le don d’organes</a:t>
            </a:r>
            <a:endParaRPr lang="fr-FR" sz="3200" dirty="0"/>
          </a:p>
        </p:txBody>
      </p:sp>
    </p:spTree>
    <p:extLst>
      <p:ext uri="{BB962C8B-B14F-4D97-AF65-F5344CB8AC3E}">
        <p14:creationId xmlns:p14="http://schemas.microsoft.com/office/powerpoint/2010/main" val="24103847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694E134-8969-4738-91F5-43A9D84C8C22}"/>
              </a:ext>
            </a:extLst>
          </p:cNvPr>
          <p:cNvPicPr>
            <a:picLocks noChangeAspect="1"/>
          </p:cNvPicPr>
          <p:nvPr/>
        </p:nvPicPr>
        <p:blipFill>
          <a:blip r:embed="rId2"/>
          <a:stretch>
            <a:fillRect/>
          </a:stretch>
        </p:blipFill>
        <p:spPr>
          <a:xfrm>
            <a:off x="1461944" y="603224"/>
            <a:ext cx="3494812" cy="5762439"/>
          </a:xfrm>
          <a:prstGeom prst="rect">
            <a:avLst/>
          </a:prstGeom>
          <a:effectLst>
            <a:outerShdw blurRad="63500" sx="102000" sy="102000" algn="ctr" rotWithShape="0">
              <a:prstClr val="black">
                <a:alpha val="40000"/>
              </a:prstClr>
            </a:outerShdw>
          </a:effectLst>
        </p:spPr>
      </p:pic>
      <p:pic>
        <p:nvPicPr>
          <p:cNvPr id="5" name="Image 4">
            <a:extLst>
              <a:ext uri="{FF2B5EF4-FFF2-40B4-BE49-F238E27FC236}">
                <a16:creationId xmlns:a16="http://schemas.microsoft.com/office/drawing/2014/main" id="{7D18180A-451C-4456-9CF2-BA6C0967D1CD}"/>
              </a:ext>
            </a:extLst>
          </p:cNvPr>
          <p:cNvPicPr>
            <a:picLocks noChangeAspect="1"/>
          </p:cNvPicPr>
          <p:nvPr/>
        </p:nvPicPr>
        <p:blipFill>
          <a:blip r:embed="rId3"/>
          <a:stretch>
            <a:fillRect/>
          </a:stretch>
        </p:blipFill>
        <p:spPr>
          <a:xfrm>
            <a:off x="6334932" y="714114"/>
            <a:ext cx="4238662" cy="565154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42556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750BB3-AB72-4194-824C-7FE5FC1AAB34}"/>
              </a:ext>
            </a:extLst>
          </p:cNvPr>
          <p:cNvSpPr>
            <a:spLocks noGrp="1"/>
          </p:cNvSpPr>
          <p:nvPr>
            <p:ph idx="1"/>
          </p:nvPr>
        </p:nvSpPr>
        <p:spPr>
          <a:xfrm>
            <a:off x="838200" y="2403685"/>
            <a:ext cx="10515600" cy="2050629"/>
          </a:xfr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p>
            <a:pPr algn="ctr">
              <a:buFont typeface="Wingdings" panose="05000000000000000000" pitchFamily="2" charset="2"/>
              <a:buChar char="à"/>
            </a:pPr>
            <a:r>
              <a:rPr lang="fr-FR" sz="3200" dirty="0"/>
              <a:t>Quels enjeux éthiques identifiez-vous, relativement à la question du don d’organes ?</a:t>
            </a:r>
          </a:p>
          <a:p>
            <a:pPr algn="ctr">
              <a:buFont typeface="Wingdings" panose="05000000000000000000" pitchFamily="2" charset="2"/>
              <a:buChar char="à"/>
            </a:pPr>
            <a:r>
              <a:rPr lang="fr-FR" sz="3200" dirty="0"/>
              <a:t>Quels principes éthiques distincts peuvent guider ces enjeux ?</a:t>
            </a:r>
          </a:p>
          <a:p>
            <a:pPr algn="ctr">
              <a:buFont typeface="Wingdings" panose="05000000000000000000" pitchFamily="2" charset="2"/>
              <a:buChar char="à"/>
            </a:pPr>
            <a:endParaRPr lang="fr-FR" sz="3200" dirty="0"/>
          </a:p>
        </p:txBody>
      </p:sp>
    </p:spTree>
    <p:extLst>
      <p:ext uri="{BB962C8B-B14F-4D97-AF65-F5344CB8AC3E}">
        <p14:creationId xmlns:p14="http://schemas.microsoft.com/office/powerpoint/2010/main" val="1327775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07D891-8CCC-98D9-DBAE-A9938F6F977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191654E-1D45-DDB8-4AB7-F0C302DE8CB1}"/>
              </a:ext>
            </a:extLst>
          </p:cNvPr>
          <p:cNvSpPr>
            <a:spLocks noGrp="1"/>
          </p:cNvSpPr>
          <p:nvPr>
            <p:ph idx="1"/>
          </p:nvPr>
        </p:nvSpPr>
        <p:spPr/>
        <p:txBody>
          <a:bodyPr/>
          <a:lstStyle/>
          <a:p>
            <a:r>
              <a:rPr lang="fr-FR" dirty="0"/>
              <a:t>Aujourd’hui, une totale interdiction du clonage humain dans le monde entier.</a:t>
            </a:r>
          </a:p>
        </p:txBody>
      </p:sp>
      <p:sp>
        <p:nvSpPr>
          <p:cNvPr id="5" name="ZoneTexte 4">
            <a:extLst>
              <a:ext uri="{FF2B5EF4-FFF2-40B4-BE49-F238E27FC236}">
                <a16:creationId xmlns:a16="http://schemas.microsoft.com/office/drawing/2014/main" id="{68EDDBC8-E713-3E11-91A0-03BABC6895E1}"/>
              </a:ext>
            </a:extLst>
          </p:cNvPr>
          <p:cNvSpPr txBox="1"/>
          <p:nvPr/>
        </p:nvSpPr>
        <p:spPr>
          <a:xfrm>
            <a:off x="1280159" y="3247023"/>
            <a:ext cx="9283849" cy="978729"/>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32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Mais pour quelles raisons ? Qu’en pensez-vous ?</a:t>
            </a:r>
          </a:p>
        </p:txBody>
      </p:sp>
    </p:spTree>
    <p:extLst>
      <p:ext uri="{BB962C8B-B14F-4D97-AF65-F5344CB8AC3E}">
        <p14:creationId xmlns:p14="http://schemas.microsoft.com/office/powerpoint/2010/main" val="9579160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04F46-B6F2-4BBA-A175-012E73F9FA52}"/>
              </a:ext>
            </a:extLst>
          </p:cNvPr>
          <p:cNvSpPr>
            <a:spLocks noGrp="1"/>
          </p:cNvSpPr>
          <p:nvPr>
            <p:ph type="title"/>
          </p:nvPr>
        </p:nvSpPr>
        <p:spPr>
          <a:xfrm>
            <a:off x="409304" y="55291"/>
            <a:ext cx="11373394" cy="877888"/>
          </a:xfrm>
        </p:spPr>
        <p:txBody>
          <a:bodyPr/>
          <a:lstStyle/>
          <a:p>
            <a:pPr algn="ctr"/>
            <a:r>
              <a:rPr lang="fr-FR" dirty="0">
                <a:solidFill>
                  <a:schemeClr val="accent1">
                    <a:lumMod val="75000"/>
                  </a:schemeClr>
                </a:solidFill>
                <a:cs typeface="Calibri Light"/>
              </a:rPr>
              <a:t>Le don/la transplantation d’organes</a:t>
            </a:r>
          </a:p>
        </p:txBody>
      </p:sp>
      <p:sp>
        <p:nvSpPr>
          <p:cNvPr id="3" name="Espace réservé du contenu 2">
            <a:extLst>
              <a:ext uri="{FF2B5EF4-FFF2-40B4-BE49-F238E27FC236}">
                <a16:creationId xmlns:a16="http://schemas.microsoft.com/office/drawing/2014/main" id="{896A20AB-E85D-46A5-9F32-E1FA2E39BE4F}"/>
              </a:ext>
            </a:extLst>
          </p:cNvPr>
          <p:cNvSpPr>
            <a:spLocks noGrp="1"/>
          </p:cNvSpPr>
          <p:nvPr>
            <p:ph idx="1"/>
          </p:nvPr>
        </p:nvSpPr>
        <p:spPr>
          <a:xfrm>
            <a:off x="230908" y="933179"/>
            <a:ext cx="11551789" cy="4181476"/>
          </a:xfrm>
        </p:spPr>
        <p:txBody>
          <a:bodyPr vert="horz" lIns="91440" tIns="45720" rIns="91440" bIns="45720" rtlCol="0" anchor="t">
            <a:noAutofit/>
          </a:bodyPr>
          <a:lstStyle/>
          <a:p>
            <a:pPr lvl="1">
              <a:lnSpc>
                <a:spcPct val="80000"/>
              </a:lnSpc>
              <a:spcBef>
                <a:spcPts val="1000"/>
              </a:spcBef>
            </a:pPr>
            <a:r>
              <a:rPr lang="fr-FR" sz="2400" dirty="0">
                <a:cs typeface="Calibri"/>
              </a:rPr>
              <a:t>En France, le corps du citoyen ne lui appartient pas : </a:t>
            </a:r>
            <a:r>
              <a:rPr lang="fr-FR" sz="2400" b="1" dirty="0">
                <a:cs typeface="Calibri"/>
              </a:rPr>
              <a:t>il ne peut pas en faire commerce, mais il peut en faire don</a:t>
            </a:r>
            <a:r>
              <a:rPr lang="fr-FR" sz="2400" dirty="0">
                <a:cs typeface="Calibri"/>
              </a:rPr>
              <a:t>. Sinon, risque de pressions sociales, de trafic, etc.</a:t>
            </a:r>
            <a:endParaRPr lang="fr-FR" dirty="0">
              <a:cs typeface="Calibri"/>
            </a:endParaRPr>
          </a:p>
          <a:p>
            <a:pPr lvl="1">
              <a:lnSpc>
                <a:spcPct val="80000"/>
              </a:lnSpc>
              <a:spcBef>
                <a:spcPts val="1000"/>
              </a:spcBef>
            </a:pPr>
            <a:r>
              <a:rPr lang="fr-FR" dirty="0">
                <a:cs typeface="Calibri"/>
              </a:rPr>
              <a:t>Les principes doivent donc éviter toute marchandisation et toute chosification du </a:t>
            </a:r>
            <a:r>
              <a:rPr lang="fr-FR" b="1" dirty="0">
                <a:cs typeface="Calibri"/>
              </a:rPr>
              <a:t>donneur, </a:t>
            </a:r>
            <a:r>
              <a:rPr lang="fr-FR" dirty="0">
                <a:cs typeface="Calibri"/>
              </a:rPr>
              <a:t>en vertu des </a:t>
            </a:r>
            <a:r>
              <a:rPr lang="fr-FR" b="1" dirty="0">
                <a:cs typeface="Calibri"/>
              </a:rPr>
              <a:t>principes « non-patrimonialité » et « non-disponibilité » du corps)</a:t>
            </a:r>
            <a:r>
              <a:rPr lang="fr-FR" dirty="0">
                <a:cs typeface="Calibri"/>
              </a:rPr>
              <a:t>:</a:t>
            </a:r>
          </a:p>
          <a:p>
            <a:pPr lvl="2">
              <a:lnSpc>
                <a:spcPct val="80000"/>
              </a:lnSpc>
              <a:spcBef>
                <a:spcPts val="1000"/>
              </a:spcBef>
            </a:pPr>
            <a:r>
              <a:rPr lang="fr-FR" sz="2400" dirty="0">
                <a:cs typeface="Calibri"/>
              </a:rPr>
              <a:t>il doit y avoir </a:t>
            </a:r>
            <a:r>
              <a:rPr lang="fr-FR" sz="2400" b="1" dirty="0">
                <a:cs typeface="Calibri"/>
              </a:rPr>
              <a:t>consentement implicite </a:t>
            </a:r>
            <a:r>
              <a:rPr lang="fr-FR" sz="2400" dirty="0">
                <a:cs typeface="Calibri"/>
              </a:rPr>
              <a:t>(non-refus signalé) du </a:t>
            </a:r>
            <a:r>
              <a:rPr lang="fr-FR" sz="2400" b="1" dirty="0">
                <a:cs typeface="Calibri"/>
              </a:rPr>
              <a:t>donneur mort</a:t>
            </a:r>
            <a:r>
              <a:rPr lang="fr-FR" sz="2400" dirty="0">
                <a:cs typeface="Calibri"/>
              </a:rPr>
              <a:t>, ce dont le médecin doit s'enquérir auprès des proches du donneur ;</a:t>
            </a:r>
          </a:p>
          <a:p>
            <a:pPr marL="914400" lvl="2" indent="0">
              <a:lnSpc>
                <a:spcPct val="80000"/>
              </a:lnSpc>
              <a:spcBef>
                <a:spcPts val="1000"/>
              </a:spcBef>
              <a:buNone/>
            </a:pPr>
            <a:r>
              <a:rPr lang="fr-FR" sz="2400" dirty="0">
                <a:cs typeface="Calibri"/>
                <a:sym typeface="Wingdings" panose="05000000000000000000" pitchFamily="2" charset="2"/>
              </a:rPr>
              <a:t> </a:t>
            </a:r>
            <a:r>
              <a:rPr lang="fr-FR" sz="2400" dirty="0">
                <a:cs typeface="Calibri"/>
              </a:rPr>
              <a:t>Interrogation sur le rapport à la mort, tensions entre définition médicale et conception culturelle.</a:t>
            </a:r>
          </a:p>
          <a:p>
            <a:pPr lvl="2">
              <a:lnSpc>
                <a:spcPct val="80000"/>
              </a:lnSpc>
              <a:spcBef>
                <a:spcPts val="1000"/>
              </a:spcBef>
            </a:pPr>
            <a:r>
              <a:rPr lang="fr-FR" sz="2400" dirty="0">
                <a:cs typeface="Calibri"/>
              </a:rPr>
              <a:t>les </a:t>
            </a:r>
            <a:r>
              <a:rPr lang="fr-FR" sz="2400" b="1" dirty="0">
                <a:cs typeface="Calibri"/>
              </a:rPr>
              <a:t>donneurs vivants</a:t>
            </a:r>
            <a:r>
              <a:rPr lang="fr-FR" sz="2400" dirty="0">
                <a:cs typeface="Calibri"/>
              </a:rPr>
              <a:t> ne peuvent être que </a:t>
            </a:r>
            <a:r>
              <a:rPr lang="fr-FR" sz="2400" b="1" dirty="0">
                <a:cs typeface="Calibri"/>
              </a:rPr>
              <a:t>membres de la famille ou des proches</a:t>
            </a:r>
            <a:r>
              <a:rPr lang="fr-FR" sz="2400" dirty="0">
                <a:cs typeface="Calibri"/>
              </a:rPr>
              <a:t> et donner des </a:t>
            </a:r>
            <a:r>
              <a:rPr lang="fr-FR" sz="2400" b="1" dirty="0">
                <a:cs typeface="Calibri"/>
              </a:rPr>
              <a:t>organes doubles</a:t>
            </a:r>
            <a:r>
              <a:rPr lang="fr-FR" sz="2400" dirty="0">
                <a:cs typeface="Calibri"/>
              </a:rPr>
              <a:t>.</a:t>
            </a:r>
          </a:p>
          <a:p>
            <a:pPr lvl="1">
              <a:lnSpc>
                <a:spcPct val="80000"/>
              </a:lnSpc>
              <a:spcBef>
                <a:spcPts val="1000"/>
              </a:spcBef>
            </a:pPr>
            <a:r>
              <a:rPr lang="fr-FR" dirty="0">
                <a:cs typeface="Calibri"/>
              </a:rPr>
              <a:t>Des évolutions, avec </a:t>
            </a:r>
            <a:r>
              <a:rPr lang="fr-FR" b="1" dirty="0">
                <a:cs typeface="Calibri"/>
                <a:hlinkClick r:id="rId3" action="ppaction://hlinksldjump"/>
              </a:rPr>
              <a:t>la loi de bioéthique 2021</a:t>
            </a:r>
            <a:r>
              <a:rPr lang="fr-FR" b="1" dirty="0">
                <a:cs typeface="Calibri"/>
              </a:rPr>
              <a:t> </a:t>
            </a:r>
            <a:r>
              <a:rPr lang="fr-FR" dirty="0">
                <a:cs typeface="Calibri"/>
              </a:rPr>
              <a:t>:</a:t>
            </a:r>
            <a:r>
              <a:rPr lang="fr-FR" b="1" dirty="0">
                <a:cs typeface="Calibri"/>
              </a:rPr>
              <a:t> </a:t>
            </a:r>
            <a:r>
              <a:rPr lang="fr-FR" dirty="0">
                <a:cs typeface="Calibri"/>
              </a:rPr>
              <a:t>favorisation du </a:t>
            </a:r>
            <a:r>
              <a:rPr lang="fr-FR" b="1" dirty="0">
                <a:cs typeface="Calibri"/>
              </a:rPr>
              <a:t>« don croisé » </a:t>
            </a:r>
            <a:r>
              <a:rPr lang="fr-FR" dirty="0">
                <a:cs typeface="Calibri"/>
              </a:rPr>
              <a:t>(chaînes de donneurs, prélèvements sur donneurs décédés).</a:t>
            </a:r>
          </a:p>
          <a:p>
            <a:pPr lvl="1">
              <a:lnSpc>
                <a:spcPct val="80000"/>
              </a:lnSpc>
              <a:spcBef>
                <a:spcPts val="1000"/>
              </a:spcBef>
            </a:pPr>
            <a:r>
              <a:rPr lang="fr-FR" dirty="0">
                <a:cs typeface="Calibri"/>
              </a:rPr>
              <a:t>Il y a, pour le </a:t>
            </a:r>
            <a:r>
              <a:rPr lang="fr-FR" b="1" dirty="0">
                <a:cs typeface="Calibri"/>
              </a:rPr>
              <a:t>receveur</a:t>
            </a:r>
            <a:r>
              <a:rPr lang="fr-FR" dirty="0">
                <a:cs typeface="Calibri"/>
              </a:rPr>
              <a:t>, </a:t>
            </a:r>
            <a:r>
              <a:rPr lang="fr-FR" b="1" dirty="0">
                <a:cs typeface="Calibri"/>
              </a:rPr>
              <a:t>anonymat du donneur</a:t>
            </a:r>
            <a:r>
              <a:rPr lang="fr-FR" dirty="0">
                <a:cs typeface="Calibri"/>
              </a:rPr>
              <a:t>, pour éviter tout sentiment de dette (voir le film </a:t>
            </a:r>
            <a:r>
              <a:rPr lang="fr-FR" i="1" dirty="0">
                <a:cs typeface="Calibri"/>
              </a:rPr>
              <a:t>21 grammes </a:t>
            </a:r>
            <a:r>
              <a:rPr lang="fr-FR" dirty="0">
                <a:cs typeface="Calibri"/>
              </a:rPr>
              <a:t>de </a:t>
            </a:r>
            <a:r>
              <a:rPr lang="fr-FR" dirty="0" err="1">
                <a:cs typeface="Calibri"/>
              </a:rPr>
              <a:t>Inarritu</a:t>
            </a:r>
            <a:r>
              <a:rPr lang="fr-FR" dirty="0">
                <a:cs typeface="Calibri"/>
              </a:rPr>
              <a:t>, où cet anonymat est contourné).</a:t>
            </a:r>
          </a:p>
          <a:p>
            <a:pPr lvl="1">
              <a:lnSpc>
                <a:spcPct val="80000"/>
              </a:lnSpc>
              <a:spcBef>
                <a:spcPts val="1000"/>
              </a:spcBef>
            </a:pPr>
            <a:r>
              <a:rPr lang="fr-FR" dirty="0">
                <a:cs typeface="Calibri"/>
              </a:rPr>
              <a:t>Sur une transplantation, voir également </a:t>
            </a:r>
            <a:r>
              <a:rPr lang="fr-FR" i="1" dirty="0">
                <a:cs typeface="Calibri"/>
              </a:rPr>
              <a:t>Réparer les vivants </a:t>
            </a:r>
            <a:r>
              <a:rPr lang="fr-FR" dirty="0">
                <a:cs typeface="Calibri"/>
              </a:rPr>
              <a:t>de Maryse de Kerangal</a:t>
            </a:r>
          </a:p>
          <a:p>
            <a:pPr marL="0" indent="0">
              <a:lnSpc>
                <a:spcPct val="80000"/>
              </a:lnSpc>
              <a:buNone/>
            </a:pPr>
            <a:endParaRPr lang="fr-FR" sz="2400" dirty="0">
              <a:cs typeface="Calibri"/>
            </a:endParaRPr>
          </a:p>
        </p:txBody>
      </p:sp>
    </p:spTree>
    <p:extLst>
      <p:ext uri="{BB962C8B-B14F-4D97-AF65-F5344CB8AC3E}">
        <p14:creationId xmlns:p14="http://schemas.microsoft.com/office/powerpoint/2010/main" val="17566290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04F46-B6F2-4BBA-A175-012E73F9FA52}"/>
              </a:ext>
            </a:extLst>
          </p:cNvPr>
          <p:cNvSpPr>
            <a:spLocks noGrp="1"/>
          </p:cNvSpPr>
          <p:nvPr>
            <p:ph type="title"/>
          </p:nvPr>
        </p:nvSpPr>
        <p:spPr>
          <a:xfrm>
            <a:off x="800100" y="146050"/>
            <a:ext cx="10515600" cy="877888"/>
          </a:xfrm>
        </p:spPr>
        <p:txBody>
          <a:bodyPr/>
          <a:lstStyle/>
          <a:p>
            <a:pPr algn="ctr"/>
            <a:r>
              <a:rPr lang="fr-FR" dirty="0">
                <a:solidFill>
                  <a:schemeClr val="accent1">
                    <a:lumMod val="75000"/>
                  </a:schemeClr>
                </a:solidFill>
                <a:cs typeface="Calibri Light"/>
              </a:rPr>
              <a:t>Le don/la transplantation d’organes</a:t>
            </a:r>
          </a:p>
        </p:txBody>
      </p:sp>
      <p:sp>
        <p:nvSpPr>
          <p:cNvPr id="3" name="Espace réservé du contenu 2">
            <a:extLst>
              <a:ext uri="{FF2B5EF4-FFF2-40B4-BE49-F238E27FC236}">
                <a16:creationId xmlns:a16="http://schemas.microsoft.com/office/drawing/2014/main" id="{896A20AB-E85D-46A5-9F32-E1FA2E39BE4F}"/>
              </a:ext>
            </a:extLst>
          </p:cNvPr>
          <p:cNvSpPr>
            <a:spLocks noGrp="1"/>
          </p:cNvSpPr>
          <p:nvPr>
            <p:ph idx="1"/>
          </p:nvPr>
        </p:nvSpPr>
        <p:spPr>
          <a:xfrm>
            <a:off x="548640" y="1254034"/>
            <a:ext cx="10767059" cy="3938998"/>
          </a:xfrm>
        </p:spPr>
        <p:txBody>
          <a:bodyPr vert="horz" lIns="91440" tIns="45720" rIns="91440" bIns="45720" rtlCol="0" anchor="t">
            <a:noAutofit/>
          </a:bodyPr>
          <a:lstStyle/>
          <a:p>
            <a:pPr>
              <a:lnSpc>
                <a:spcPct val="80000"/>
              </a:lnSpc>
            </a:pPr>
            <a:r>
              <a:rPr lang="fr-FR" sz="2400" b="1" dirty="0">
                <a:cs typeface="Calibri"/>
              </a:rPr>
              <a:t>Greffe de foie-reins-poumons-cœur  </a:t>
            </a:r>
            <a:r>
              <a:rPr lang="fr-FR" sz="2400" dirty="0">
                <a:cs typeface="Calibri"/>
              </a:rPr>
              <a:t>:</a:t>
            </a:r>
            <a:endParaRPr lang="fr-FR" sz="2400" b="1" dirty="0">
              <a:cs typeface="Calibri"/>
            </a:endParaRPr>
          </a:p>
          <a:p>
            <a:pPr lvl="1">
              <a:lnSpc>
                <a:spcPct val="80000"/>
              </a:lnSpc>
              <a:spcBef>
                <a:spcPts val="1000"/>
              </a:spcBef>
            </a:pPr>
            <a:r>
              <a:rPr lang="fr-FR" dirty="0">
                <a:cs typeface="Calibri"/>
              </a:rPr>
              <a:t>Problème de la </a:t>
            </a:r>
            <a:r>
              <a:rPr lang="fr-FR" b="1" dirty="0">
                <a:cs typeface="Calibri"/>
              </a:rPr>
              <a:t>pénurie d’organes</a:t>
            </a:r>
            <a:r>
              <a:rPr lang="fr-FR" dirty="0">
                <a:cs typeface="Calibri"/>
              </a:rPr>
              <a:t>. Personnes qui meurent par absence de dons.</a:t>
            </a:r>
          </a:p>
          <a:p>
            <a:pPr lvl="1">
              <a:lnSpc>
                <a:spcPct val="80000"/>
              </a:lnSpc>
              <a:spcBef>
                <a:spcPts val="1000"/>
              </a:spcBef>
            </a:pPr>
            <a:r>
              <a:rPr lang="fr-FR" dirty="0">
                <a:cs typeface="Calibri"/>
              </a:rPr>
              <a:t>Principe du </a:t>
            </a:r>
            <a:r>
              <a:rPr lang="fr-FR" b="1" dirty="0">
                <a:cs typeface="Calibri"/>
              </a:rPr>
              <a:t>premier inscrit, premier servi</a:t>
            </a:r>
            <a:r>
              <a:rPr lang="fr-FR" dirty="0">
                <a:cs typeface="Calibri"/>
              </a:rPr>
              <a:t>, suffisamment juste, eu égard aux chances de survie variables selon l’âge ? Eu égard aux différences liées aux modes de vie (fumeur vs non-fumeur) ? </a:t>
            </a:r>
            <a:r>
              <a:rPr lang="fr-FR" sz="2400" dirty="0">
                <a:cs typeface="Calibri"/>
              </a:rPr>
              <a:t>Deux situations dérogatoires : urgences vitales et enfants.</a:t>
            </a:r>
          </a:p>
          <a:p>
            <a:pPr lvl="1">
              <a:lnSpc>
                <a:spcPct val="80000"/>
              </a:lnSpc>
              <a:spcBef>
                <a:spcPts val="1000"/>
              </a:spcBef>
            </a:pPr>
            <a:r>
              <a:rPr lang="fr-FR" dirty="0">
                <a:cs typeface="Calibri"/>
              </a:rPr>
              <a:t>Depuis 2004, principe du « donneur à cœur arrêté », mais dilemme entre </a:t>
            </a:r>
            <a:r>
              <a:rPr lang="fr-FR" b="1" dirty="0">
                <a:cs typeface="Calibri"/>
              </a:rPr>
              <a:t>faire repartir le cœur</a:t>
            </a:r>
            <a:r>
              <a:rPr lang="fr-FR" dirty="0">
                <a:cs typeface="Calibri"/>
              </a:rPr>
              <a:t> et </a:t>
            </a:r>
            <a:r>
              <a:rPr lang="fr-FR" b="1" dirty="0">
                <a:cs typeface="Calibri"/>
              </a:rPr>
              <a:t>considérer les organes comme disponibles.</a:t>
            </a:r>
          </a:p>
          <a:p>
            <a:pPr>
              <a:lnSpc>
                <a:spcPct val="80000"/>
              </a:lnSpc>
            </a:pPr>
            <a:r>
              <a:rPr lang="fr-FR" sz="2400" b="1" dirty="0">
                <a:cs typeface="Calibri"/>
              </a:rPr>
              <a:t>Greffe de cornée </a:t>
            </a:r>
            <a:r>
              <a:rPr lang="fr-FR" sz="2400" dirty="0">
                <a:cs typeface="Calibri"/>
              </a:rPr>
              <a:t>: enjeu symbolique du statut de l’œil dans la culture.</a:t>
            </a:r>
          </a:p>
          <a:p>
            <a:pPr>
              <a:lnSpc>
                <a:spcPct val="80000"/>
              </a:lnSpc>
            </a:pPr>
            <a:r>
              <a:rPr lang="fr-FR" sz="2400" b="1" dirty="0">
                <a:cs typeface="Calibri"/>
              </a:rPr>
              <a:t>Greffe de moelle et de cellules de sang de cordon </a:t>
            </a:r>
            <a:r>
              <a:rPr lang="fr-FR" sz="2400" dirty="0">
                <a:cs typeface="Calibri"/>
              </a:rPr>
              <a:t>:  elle ne peut se faire qu’entre vivants proches sur le plan immunologique.</a:t>
            </a:r>
          </a:p>
          <a:p>
            <a:pPr marL="0" indent="0">
              <a:lnSpc>
                <a:spcPct val="80000"/>
              </a:lnSpc>
              <a:buNone/>
            </a:pPr>
            <a:endParaRPr lang="fr-FR" sz="2400" b="1" dirty="0">
              <a:cs typeface="Calibri"/>
            </a:endParaRPr>
          </a:p>
          <a:p>
            <a:pPr marL="0" indent="0">
              <a:lnSpc>
                <a:spcPct val="80000"/>
              </a:lnSpc>
              <a:buNone/>
            </a:pPr>
            <a:endParaRPr lang="fr-FR" sz="2400" dirty="0">
              <a:cs typeface="Calibri"/>
            </a:endParaRPr>
          </a:p>
        </p:txBody>
      </p:sp>
    </p:spTree>
    <p:extLst>
      <p:ext uri="{BB962C8B-B14F-4D97-AF65-F5344CB8AC3E}">
        <p14:creationId xmlns:p14="http://schemas.microsoft.com/office/powerpoint/2010/main" val="26537622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0EE44E6-D153-44E1-8C79-FA18C05CA744}"/>
              </a:ext>
            </a:extLst>
          </p:cNvPr>
          <p:cNvSpPr>
            <a:spLocks noGrp="1"/>
          </p:cNvSpPr>
          <p:nvPr>
            <p:ph idx="1"/>
          </p:nvPr>
        </p:nvSpPr>
        <p:spPr>
          <a:xfrm>
            <a:off x="838200" y="1302328"/>
            <a:ext cx="10515600" cy="5015346"/>
          </a:xfrm>
          <a:solidFill>
            <a:schemeClr val="accent1">
              <a:lumMod val="20000"/>
              <a:lumOff val="80000"/>
            </a:schemeClr>
          </a:solidFill>
        </p:spPr>
        <p:txBody>
          <a:bodyPr>
            <a:normAutofit lnSpcReduction="10000"/>
          </a:bodyPr>
          <a:lstStyle/>
          <a:p>
            <a:pPr marL="0" indent="0">
              <a:buNone/>
            </a:pPr>
            <a:r>
              <a:rPr lang="fr-FR" dirty="0">
                <a:solidFill>
                  <a:srgbClr val="0070C0"/>
                </a:solidFill>
              </a:rPr>
              <a:t>« Que la mort soit déclarée par le constat des critères rigoureux de la mort encéphalique ou par l’évidence d’un arrêt cardiaque irréversible, il existe toujours pour l’équipe soignante de réanimation une difficulté éthique relevant du dilemme que constitue le passage de l’objectif de réanimation d’une personne à un objectif utilitariste et solidaire permettant à une autre équipe soignante, sans rapport avec celle de réanimation, d’enclencher les procédures de prélèvement d’organes post mortem. La crainte évoquée initialement par certains professionnels, celle de laisser croire aux proches du patient, ou même aux équipes soignantes, que l’arrêt de soins pourrait être motivé par la seule perspective du prélèvement, doit continuer à faire l’objet d’une attention toute particulière de la part des équipes de prélèvement comme des équipes de transplantation. » CCNE, avis n° 129, sept. 2018, p. 81.</a:t>
            </a:r>
          </a:p>
        </p:txBody>
      </p:sp>
      <p:sp>
        <p:nvSpPr>
          <p:cNvPr id="4" name="ZoneTexte 3">
            <a:extLst>
              <a:ext uri="{FF2B5EF4-FFF2-40B4-BE49-F238E27FC236}">
                <a16:creationId xmlns:a16="http://schemas.microsoft.com/office/drawing/2014/main" id="{DB8A47F8-7178-48B9-AB98-52B45CBDE185}"/>
              </a:ext>
            </a:extLst>
          </p:cNvPr>
          <p:cNvSpPr txBox="1"/>
          <p:nvPr/>
        </p:nvSpPr>
        <p:spPr>
          <a:xfrm>
            <a:off x="838200" y="369455"/>
            <a:ext cx="10515600" cy="790345"/>
          </a:xfrm>
          <a:prstGeom prst="rect">
            <a:avLst/>
          </a:prstGeom>
          <a:noFill/>
        </p:spPr>
        <p:txBody>
          <a:bodyPr wrap="square" rtlCol="0">
            <a:spAutoFit/>
          </a:bodyPr>
          <a:lstStyle/>
          <a:p>
            <a:pPr>
              <a:lnSpc>
                <a:spcPct val="80000"/>
              </a:lnSpc>
            </a:pPr>
            <a:r>
              <a:rPr lang="fr-FR" sz="2800" dirty="0"/>
              <a:t>Des conflits éthiques possibles entre respect du donneur potentiel et intérêt des receveurs :</a:t>
            </a:r>
          </a:p>
        </p:txBody>
      </p:sp>
    </p:spTree>
    <p:extLst>
      <p:ext uri="{BB962C8B-B14F-4D97-AF65-F5344CB8AC3E}">
        <p14:creationId xmlns:p14="http://schemas.microsoft.com/office/powerpoint/2010/main" val="33869418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CF9938-FFA4-47FD-9D0C-32096502EF51}"/>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e) Les tests génétiques</a:t>
            </a:r>
            <a:endParaRPr lang="fr-FR" sz="3200" dirty="0"/>
          </a:p>
        </p:txBody>
      </p:sp>
    </p:spTree>
    <p:extLst>
      <p:ext uri="{BB962C8B-B14F-4D97-AF65-F5344CB8AC3E}">
        <p14:creationId xmlns:p14="http://schemas.microsoft.com/office/powerpoint/2010/main" val="2057984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D56A26-9C7C-4A35-877D-300B8E2CB19C}"/>
              </a:ext>
            </a:extLst>
          </p:cNvPr>
          <p:cNvSpPr>
            <a:spLocks noGrp="1"/>
          </p:cNvSpPr>
          <p:nvPr>
            <p:ph idx="1"/>
          </p:nvPr>
        </p:nvSpPr>
        <p:spPr>
          <a:xfrm>
            <a:off x="699247" y="1539803"/>
            <a:ext cx="10894304" cy="3677656"/>
          </a:xfrm>
          <a:solidFill>
            <a:schemeClr val="bg1"/>
          </a:solidFill>
          <a:effectLst>
            <a:outerShdw blurRad="63500" sx="102000" sy="102000" algn="ctr" rotWithShape="0">
              <a:prstClr val="black">
                <a:alpha val="40000"/>
              </a:prstClr>
            </a:outerShdw>
          </a:effectLst>
        </p:spPr>
        <p:txBody>
          <a:bodyPr vert="horz" lIns="91440" tIns="45720" rIns="91440" bIns="45720" rtlCol="0" anchor="t">
            <a:noAutofit/>
          </a:bodyPr>
          <a:lstStyle/>
          <a:p>
            <a:pPr marL="0" indent="0">
              <a:spcBef>
                <a:spcPts val="600"/>
              </a:spcBef>
              <a:spcAft>
                <a:spcPts val="1200"/>
              </a:spcAft>
              <a:buNone/>
            </a:pPr>
            <a:r>
              <a:rPr lang="fr-FR" dirty="0">
                <a:cs typeface="Calibri"/>
                <a:sym typeface="Wingdings" panose="05000000000000000000" pitchFamily="2" charset="2"/>
              </a:rPr>
              <a:t></a:t>
            </a:r>
            <a:r>
              <a:rPr lang="fr-FR" dirty="0">
                <a:cs typeface="Calibri"/>
              </a:rPr>
              <a:t>Les </a:t>
            </a:r>
            <a:r>
              <a:rPr lang="fr-FR" b="1" dirty="0">
                <a:cs typeface="Calibri"/>
              </a:rPr>
              <a:t>tests génétiques</a:t>
            </a:r>
            <a:r>
              <a:rPr lang="fr-FR" dirty="0">
                <a:cs typeface="Calibri"/>
              </a:rPr>
              <a:t> :</a:t>
            </a:r>
            <a:r>
              <a:rPr lang="fr-FR" dirty="0"/>
              <a:t> </a:t>
            </a:r>
            <a:r>
              <a:rPr lang="fr-FR" dirty="0">
                <a:cs typeface="Calibri"/>
              </a:rPr>
              <a:t>comment distinguer un usage éthique, thérapeutique, du « dépistage prénatal » (dépistage de maladies génétiques sur l’embryon), du « diagnostic préimplantatoire » (en cas de fécondation in vitro), d'une déviation </a:t>
            </a:r>
            <a:r>
              <a:rPr lang="fr-FR" b="1" dirty="0">
                <a:cs typeface="Calibri"/>
              </a:rPr>
              <a:t>eugéniste </a:t>
            </a:r>
            <a:r>
              <a:rPr lang="fr-FR" dirty="0">
                <a:cs typeface="Calibri"/>
              </a:rPr>
              <a:t>?</a:t>
            </a:r>
          </a:p>
          <a:p>
            <a:pPr marL="0" indent="0">
              <a:spcBef>
                <a:spcPts val="600"/>
              </a:spcBef>
              <a:spcAft>
                <a:spcPts val="1200"/>
              </a:spcAft>
              <a:buNone/>
            </a:pPr>
            <a:r>
              <a:rPr lang="fr-FR" dirty="0">
                <a:cs typeface="Calibri"/>
              </a:rPr>
              <a:t>Certains principes posés dès 1994 : « Nul ne peut porter atteinte à l’intégrité de l’espèce humaine ».</a:t>
            </a:r>
          </a:p>
          <a:p>
            <a:pPr marL="0" indent="0">
              <a:spcBef>
                <a:spcPts val="600"/>
              </a:spcBef>
              <a:spcAft>
                <a:spcPts val="1200"/>
              </a:spcAft>
              <a:buNone/>
            </a:pPr>
            <a:r>
              <a:rPr lang="fr-FR" dirty="0">
                <a:cs typeface="Calibri"/>
              </a:rPr>
              <a:t>Le texte de 2021 réaffirme ce point en soulignant que toute pratique eugénique est interdite.</a:t>
            </a:r>
          </a:p>
          <a:p>
            <a:pPr lvl="1">
              <a:spcBef>
                <a:spcPts val="600"/>
              </a:spcBef>
            </a:pPr>
            <a:endParaRPr lang="fr-FR" sz="2800" dirty="0">
              <a:cs typeface="Calibri"/>
            </a:endParaRPr>
          </a:p>
        </p:txBody>
      </p:sp>
    </p:spTree>
    <p:extLst>
      <p:ext uri="{BB962C8B-B14F-4D97-AF65-F5344CB8AC3E}">
        <p14:creationId xmlns:p14="http://schemas.microsoft.com/office/powerpoint/2010/main" val="27768785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E72B7ED0-7FFB-42E0-913E-80DC43542E3A}"/>
              </a:ext>
            </a:extLst>
          </p:cNvPr>
          <p:cNvSpPr txBox="1">
            <a:spLocks/>
          </p:cNvSpPr>
          <p:nvPr/>
        </p:nvSpPr>
        <p:spPr>
          <a:xfrm>
            <a:off x="490654" y="289932"/>
            <a:ext cx="11418848" cy="6155473"/>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Arial" panose="020B0604020202020204" pitchFamily="34" charset="0"/>
              <a:buNone/>
            </a:pPr>
            <a:r>
              <a:rPr lang="fr-FR" b="1" dirty="0">
                <a:solidFill>
                  <a:srgbClr val="0070C0"/>
                </a:solidFill>
              </a:rPr>
              <a:t>L’élargissement des conditions d’examen des caractéristiques génétiques</a:t>
            </a:r>
          </a:p>
          <a:p>
            <a:pPr marL="0" indent="0">
              <a:lnSpc>
                <a:spcPct val="80000"/>
              </a:lnSpc>
              <a:buFont typeface="Arial" panose="020B0604020202020204" pitchFamily="34" charset="0"/>
              <a:buNone/>
            </a:pPr>
            <a:r>
              <a:rPr lang="fr-FR" dirty="0">
                <a:solidFill>
                  <a:srgbClr val="0070C0"/>
                </a:solidFill>
              </a:rPr>
              <a:t>La loi réaffirme que l’examen des caractéristiques génétiques d’une personne ne peut être entrepris qu’à des fins médicales ou scientifiques et se trouve subordonné au consentement exprès de cette dernière. Elle modifie cependant la disposition antérieure, en précisant que seules les caractéristiques constitutionnelles (caractéristiques génétiques héritées ou acquises à un stade précoce du développement prénatal) sont visées par le texte, à l’exclusion donc des caractéristiques somatiques (acquises à l’âge adulte) (C. civ., art. 16-10- I).</a:t>
            </a:r>
          </a:p>
          <a:p>
            <a:pPr marL="0" indent="0">
              <a:lnSpc>
                <a:spcPct val="80000"/>
              </a:lnSpc>
              <a:buFont typeface="Arial" panose="020B0604020202020204" pitchFamily="34" charset="0"/>
              <a:buNone/>
            </a:pPr>
            <a:r>
              <a:rPr lang="fr-FR" dirty="0">
                <a:solidFill>
                  <a:srgbClr val="0070C0"/>
                </a:solidFill>
              </a:rPr>
              <a:t>L’examen ou l’identification d’une personne qui n’est pas apte à s’exprimer peuvent être entrepris dans son intérêt à titre dérogatoire (CSP, art. L. 1130-3).</a:t>
            </a:r>
          </a:p>
          <a:p>
            <a:pPr marL="0" indent="0">
              <a:lnSpc>
                <a:spcPct val="80000"/>
              </a:lnSpc>
              <a:buFont typeface="Arial" panose="020B0604020202020204" pitchFamily="34" charset="0"/>
              <a:buNone/>
            </a:pPr>
            <a:r>
              <a:rPr lang="fr-FR" dirty="0">
                <a:solidFill>
                  <a:srgbClr val="0070C0"/>
                </a:solidFill>
              </a:rPr>
              <a:t>L’obligation d’information de la parentèle est réaffirmée et ses modalités sont précisées (CSP., art. L. 1131-1. – I.)</a:t>
            </a:r>
          </a:p>
        </p:txBody>
      </p:sp>
    </p:spTree>
    <p:extLst>
      <p:ext uri="{BB962C8B-B14F-4D97-AF65-F5344CB8AC3E}">
        <p14:creationId xmlns:p14="http://schemas.microsoft.com/office/powerpoint/2010/main" val="31594022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E72B7ED0-7FFB-42E0-913E-80DC43542E3A}"/>
              </a:ext>
            </a:extLst>
          </p:cNvPr>
          <p:cNvSpPr txBox="1">
            <a:spLocks/>
          </p:cNvSpPr>
          <p:nvPr/>
        </p:nvSpPr>
        <p:spPr>
          <a:xfrm>
            <a:off x="646771" y="390293"/>
            <a:ext cx="11206975" cy="5698274"/>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Arial" panose="020B0604020202020204" pitchFamily="34" charset="0"/>
              <a:buNone/>
            </a:pPr>
            <a:r>
              <a:rPr lang="fr-FR" dirty="0">
                <a:solidFill>
                  <a:srgbClr val="0070C0"/>
                </a:solidFill>
              </a:rPr>
              <a:t>Lorsque la personne est hors d’état de s’exprimer ou décédée, un examen génétique peut être entrepris dans l’intérêt des membres de sa famille potentiellement concernés, sous réserve qu’un médecin suspecte « une anomalie génétique pouvant être responsable d’une affection grave justifiant des mesures de prévention, y compris de conseil génétique, ou de soins » (CSP., art.  L. 1130-4).</a:t>
            </a:r>
          </a:p>
          <a:p>
            <a:pPr marL="0" indent="0">
              <a:lnSpc>
                <a:spcPct val="80000"/>
              </a:lnSpc>
              <a:buFont typeface="Arial" panose="020B0604020202020204" pitchFamily="34" charset="0"/>
              <a:buNone/>
            </a:pPr>
            <a:r>
              <a:rPr lang="fr-FR" dirty="0">
                <a:solidFill>
                  <a:srgbClr val="0070C0"/>
                </a:solidFill>
              </a:rPr>
              <a:t>Le patient sur lequel est pratiqué un test des caractéristiques génétiques constitutionnelles (ou héréditaires) est désormais informé de sa possibilité d’accepter ou de refuser que des informations relatives au « données secondaires », c’est-à-dire des découvertes sans lien avec l’indication initiale de l’examen et correspondant principalement à des facteurs de prédisposition à certaines maladies génétiques, lui soient transmises (C. civ., art. 16-10).</a:t>
            </a:r>
          </a:p>
        </p:txBody>
      </p:sp>
    </p:spTree>
    <p:extLst>
      <p:ext uri="{BB962C8B-B14F-4D97-AF65-F5344CB8AC3E}">
        <p14:creationId xmlns:p14="http://schemas.microsoft.com/office/powerpoint/2010/main" val="18146561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3C0D23-4E6E-48EA-9584-8DEFD06F3464}"/>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f) La recherche sur les cellules-souches et les embryons</a:t>
            </a:r>
            <a:endParaRPr lang="fr-FR" sz="3200" dirty="0"/>
          </a:p>
        </p:txBody>
      </p:sp>
    </p:spTree>
    <p:extLst>
      <p:ext uri="{BB962C8B-B14F-4D97-AF65-F5344CB8AC3E}">
        <p14:creationId xmlns:p14="http://schemas.microsoft.com/office/powerpoint/2010/main" val="31679562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EEEACF-29C1-46C8-AEAB-0DD4E6F3A596}"/>
              </a:ext>
            </a:extLst>
          </p:cNvPr>
          <p:cNvSpPr>
            <a:spLocks noGrp="1"/>
          </p:cNvSpPr>
          <p:nvPr>
            <p:ph type="title"/>
          </p:nvPr>
        </p:nvSpPr>
        <p:spPr>
          <a:xfrm>
            <a:off x="397410" y="86344"/>
            <a:ext cx="11397177" cy="968375"/>
          </a:xfrm>
        </p:spPr>
        <p:txBody>
          <a:bodyPr/>
          <a:lstStyle/>
          <a:p>
            <a:pPr algn="ctr"/>
            <a:r>
              <a:rPr lang="fr-FR" dirty="0">
                <a:solidFill>
                  <a:schemeClr val="accent1">
                    <a:lumMod val="75000"/>
                  </a:schemeClr>
                </a:solidFill>
              </a:rPr>
              <a:t>La recherche sur les cellules-couches et l’embryon</a:t>
            </a:r>
          </a:p>
        </p:txBody>
      </p:sp>
      <p:sp>
        <p:nvSpPr>
          <p:cNvPr id="3" name="Espace réservé du contenu 2">
            <a:extLst>
              <a:ext uri="{FF2B5EF4-FFF2-40B4-BE49-F238E27FC236}">
                <a16:creationId xmlns:a16="http://schemas.microsoft.com/office/drawing/2014/main" id="{65605B2D-2BE1-4CBA-B0A7-AD5EE5CF4CBC}"/>
              </a:ext>
            </a:extLst>
          </p:cNvPr>
          <p:cNvSpPr>
            <a:spLocks noGrp="1"/>
          </p:cNvSpPr>
          <p:nvPr>
            <p:ph idx="1"/>
          </p:nvPr>
        </p:nvSpPr>
        <p:spPr>
          <a:xfrm>
            <a:off x="690046" y="1356151"/>
            <a:ext cx="10811903" cy="5089254"/>
          </a:xfrm>
          <a:solidFill>
            <a:schemeClr val="bg1"/>
          </a:solidFill>
          <a:effectLst>
            <a:outerShdw blurRad="63500" sx="102000" sy="102000" algn="ctr" rotWithShape="0">
              <a:prstClr val="black">
                <a:alpha val="40000"/>
              </a:prstClr>
            </a:outerShdw>
          </a:effectLst>
        </p:spPr>
        <p:txBody>
          <a:bodyPr>
            <a:normAutofit/>
          </a:bodyPr>
          <a:lstStyle/>
          <a:p>
            <a:r>
              <a:rPr lang="fr-FR" dirty="0"/>
              <a:t>Imaginaire du clonage, la brebis Dolly, premier mammifère cloné en 1996.</a:t>
            </a:r>
          </a:p>
          <a:p>
            <a:r>
              <a:rPr lang="fr-FR" dirty="0"/>
              <a:t>Quel est le statut de l’embryon ? Une </a:t>
            </a:r>
            <a:r>
              <a:rPr lang="fr-FR" b="1" dirty="0"/>
              <a:t>personne</a:t>
            </a:r>
            <a:r>
              <a:rPr lang="fr-FR" dirty="0"/>
              <a:t>, une « </a:t>
            </a:r>
            <a:r>
              <a:rPr lang="fr-FR" b="1" dirty="0"/>
              <a:t>personne potentielle </a:t>
            </a:r>
            <a:r>
              <a:rPr lang="fr-FR" dirty="0"/>
              <a:t>», un </a:t>
            </a:r>
            <a:r>
              <a:rPr lang="fr-FR" b="1" dirty="0"/>
              <a:t>objet pour l’expérimentation </a:t>
            </a:r>
            <a:r>
              <a:rPr lang="fr-FR" dirty="0"/>
              <a:t>?</a:t>
            </a:r>
          </a:p>
          <a:p>
            <a:r>
              <a:rPr lang="fr-FR" dirty="0"/>
              <a:t>L’exemple de la recherche sur les cellules-souches et la transplantation de cellules-souches humaines dans l’embryon animal et animales dans l’embryon humain.</a:t>
            </a:r>
          </a:p>
          <a:p>
            <a:r>
              <a:rPr lang="fr-FR" dirty="0"/>
              <a:t>Utilité de cette recherche fondamentale : </a:t>
            </a:r>
            <a:r>
              <a:rPr lang="fr-FR" b="1" dirty="0"/>
              <a:t>comprendre comment les cellules se développent </a:t>
            </a:r>
            <a:r>
              <a:rPr lang="fr-FR" dirty="0"/>
              <a:t>et se spécialisent et </a:t>
            </a:r>
            <a:r>
              <a:rPr lang="fr-FR" b="1" dirty="0"/>
              <a:t>pallier la pénurie de greffons</a:t>
            </a:r>
            <a:r>
              <a:rPr lang="fr-FR" dirty="0"/>
              <a:t>.</a:t>
            </a:r>
          </a:p>
          <a:p>
            <a:r>
              <a:rPr lang="fr-FR" dirty="0"/>
              <a:t>Des changements, avec la récente loi de 2021.</a:t>
            </a:r>
          </a:p>
          <a:p>
            <a:endParaRPr lang="fr-FR" sz="2400" dirty="0">
              <a:cs typeface="Calibri"/>
            </a:endParaRPr>
          </a:p>
          <a:p>
            <a:endParaRPr lang="fr-FR" sz="2400" dirty="0"/>
          </a:p>
          <a:p>
            <a:endParaRPr lang="fr-FR" sz="2400" dirty="0"/>
          </a:p>
          <a:p>
            <a:endParaRPr lang="fr-FR" sz="2400" dirty="0"/>
          </a:p>
        </p:txBody>
      </p:sp>
    </p:spTree>
    <p:extLst>
      <p:ext uri="{BB962C8B-B14F-4D97-AF65-F5344CB8AC3E}">
        <p14:creationId xmlns:p14="http://schemas.microsoft.com/office/powerpoint/2010/main" val="11654161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605B2D-2BE1-4CBA-B0A7-AD5EE5CF4CBC}"/>
              </a:ext>
            </a:extLst>
          </p:cNvPr>
          <p:cNvSpPr>
            <a:spLocks noGrp="1"/>
          </p:cNvSpPr>
          <p:nvPr>
            <p:ph idx="1"/>
          </p:nvPr>
        </p:nvSpPr>
        <p:spPr>
          <a:xfrm>
            <a:off x="713677" y="1690689"/>
            <a:ext cx="10783229" cy="3249302"/>
          </a:xfrm>
          <a:solidFill>
            <a:schemeClr val="bg1"/>
          </a:solidFill>
          <a:effectLst>
            <a:outerShdw blurRad="63500" sx="102000" sy="102000" algn="ctr" rotWithShape="0">
              <a:prstClr val="black">
                <a:alpha val="40000"/>
              </a:prstClr>
            </a:outerShdw>
          </a:effectLst>
        </p:spPr>
        <p:txBody>
          <a:bodyPr>
            <a:normAutofit/>
          </a:bodyPr>
          <a:lstStyle/>
          <a:p>
            <a:r>
              <a:rPr lang="fr-FR" dirty="0">
                <a:cs typeface="Calibri"/>
              </a:rPr>
              <a:t>Le </a:t>
            </a:r>
            <a:r>
              <a:rPr lang="fr-FR" b="1" dirty="0">
                <a:cs typeface="Calibri"/>
              </a:rPr>
              <a:t>clonage reproductif </a:t>
            </a:r>
            <a:r>
              <a:rPr lang="fr-FR" dirty="0">
                <a:cs typeface="Calibri"/>
              </a:rPr>
              <a:t>d'un être humain est interdit, car cela poserait des problèmes fondamentaux sur le statut de l'être humain ainsi créé. Fantasme de la reproductibilité et de la non-finitude de l'être humain.</a:t>
            </a:r>
          </a:p>
          <a:p>
            <a:r>
              <a:rPr lang="fr-FR" dirty="0">
                <a:cs typeface="Calibri"/>
              </a:rPr>
              <a:t>Le </a:t>
            </a:r>
            <a:r>
              <a:rPr lang="fr-FR" b="1" dirty="0">
                <a:cs typeface="Calibri"/>
              </a:rPr>
              <a:t>clonage thérapeutique</a:t>
            </a:r>
            <a:r>
              <a:rPr lang="fr-FR" dirty="0">
                <a:cs typeface="Calibri"/>
              </a:rPr>
              <a:t> peut être autorisé, puisqu'il n'a pas pour but de créer un être humain. Se pose toutefois la question du statut de l'embryon. La loi française l’interdit.</a:t>
            </a:r>
          </a:p>
          <a:p>
            <a:endParaRPr lang="fr-FR" dirty="0">
              <a:cs typeface="Calibri"/>
            </a:endParaRPr>
          </a:p>
          <a:p>
            <a:endParaRPr lang="fr-FR" dirty="0"/>
          </a:p>
          <a:p>
            <a:endParaRPr lang="fr-FR" dirty="0"/>
          </a:p>
          <a:p>
            <a:endParaRPr lang="fr-FR" dirty="0"/>
          </a:p>
        </p:txBody>
      </p:sp>
    </p:spTree>
    <p:extLst>
      <p:ext uri="{BB962C8B-B14F-4D97-AF65-F5344CB8AC3E}">
        <p14:creationId xmlns:p14="http://schemas.microsoft.com/office/powerpoint/2010/main" val="161127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B0B56D-90B3-B740-FD78-31B2D350CDC6}"/>
              </a:ext>
            </a:extLst>
          </p:cNvPr>
          <p:cNvSpPr>
            <a:spLocks noGrp="1"/>
          </p:cNvSpPr>
          <p:nvPr>
            <p:ph idx="1"/>
          </p:nvPr>
        </p:nvSpPr>
        <p:spPr>
          <a:xfrm>
            <a:off x="547744" y="1124525"/>
            <a:ext cx="4917140" cy="2330685"/>
          </a:xfrm>
        </p:spPr>
        <p:txBody>
          <a:bodyPr/>
          <a:lstStyle/>
          <a:p>
            <a:pPr marL="0" indent="0" algn="ctr">
              <a:buNone/>
            </a:pPr>
            <a:r>
              <a:rPr lang="fr-FR" b="1" dirty="0">
                <a:solidFill>
                  <a:srgbClr val="00B050"/>
                </a:solidFill>
              </a:rPr>
              <a:t>Pour</a:t>
            </a:r>
          </a:p>
          <a:p>
            <a:r>
              <a:rPr lang="fr-FR" dirty="0"/>
              <a:t>Liberté liée à l’usage de son corps et à celui du partenaire si consentement</a:t>
            </a:r>
          </a:p>
          <a:p>
            <a:r>
              <a:rPr lang="fr-FR" dirty="0"/>
              <a:t>Aide à la procréation</a:t>
            </a:r>
          </a:p>
        </p:txBody>
      </p:sp>
      <p:sp>
        <p:nvSpPr>
          <p:cNvPr id="4" name="Espace réservé du contenu 2">
            <a:extLst>
              <a:ext uri="{FF2B5EF4-FFF2-40B4-BE49-F238E27FC236}">
                <a16:creationId xmlns:a16="http://schemas.microsoft.com/office/drawing/2014/main" id="{AE1864E7-0256-405B-0CE4-3838BF3909EE}"/>
              </a:ext>
            </a:extLst>
          </p:cNvPr>
          <p:cNvSpPr txBox="1">
            <a:spLocks/>
          </p:cNvSpPr>
          <p:nvPr/>
        </p:nvSpPr>
        <p:spPr>
          <a:xfrm>
            <a:off x="5593977" y="1124525"/>
            <a:ext cx="6228678" cy="395308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solidFill>
                  <a:srgbClr val="FF0000"/>
                </a:solidFill>
              </a:rPr>
              <a:t>Contre</a:t>
            </a:r>
          </a:p>
          <a:p>
            <a:r>
              <a:rPr lang="fr-FR" dirty="0"/>
              <a:t>Respect de l’unicité de chaque individu </a:t>
            </a:r>
          </a:p>
          <a:p>
            <a:r>
              <a:rPr lang="fr-FR" dirty="0"/>
              <a:t>Instrumentalisation du corps humain</a:t>
            </a:r>
          </a:p>
          <a:p>
            <a:r>
              <a:rPr lang="fr-FR" dirty="0"/>
              <a:t>Bouleversement symbolique et biologique des repères de la filiation</a:t>
            </a:r>
          </a:p>
          <a:p>
            <a:r>
              <a:rPr lang="fr-FR" dirty="0"/>
              <a:t>Mise en place d’une reproduction asexuée avec risques d’instrumentalisation</a:t>
            </a:r>
          </a:p>
          <a:p>
            <a:r>
              <a:rPr lang="fr-FR" dirty="0"/>
              <a:t>Risques médicaux liés à l’imperfection de la technique</a:t>
            </a:r>
          </a:p>
          <a:p>
            <a:endParaRPr lang="fr-FR" dirty="0"/>
          </a:p>
        </p:txBody>
      </p:sp>
      <p:sp>
        <p:nvSpPr>
          <p:cNvPr id="5" name="ZoneTexte 4">
            <a:extLst>
              <a:ext uri="{FF2B5EF4-FFF2-40B4-BE49-F238E27FC236}">
                <a16:creationId xmlns:a16="http://schemas.microsoft.com/office/drawing/2014/main" id="{258D5369-F29A-5A01-1B7C-591A890FD29B}"/>
              </a:ext>
            </a:extLst>
          </p:cNvPr>
          <p:cNvSpPr txBox="1"/>
          <p:nvPr/>
        </p:nvSpPr>
        <p:spPr>
          <a:xfrm>
            <a:off x="742278" y="5530114"/>
            <a:ext cx="10908254" cy="625730"/>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32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Que pensez-vous de ces arguments ?</a:t>
            </a:r>
          </a:p>
        </p:txBody>
      </p:sp>
    </p:spTree>
    <p:extLst>
      <p:ext uri="{BB962C8B-B14F-4D97-AF65-F5344CB8AC3E}">
        <p14:creationId xmlns:p14="http://schemas.microsoft.com/office/powerpoint/2010/main" val="2009153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DC9D79D-BE04-49C8-9BC4-32BA54B215ED}"/>
              </a:ext>
            </a:extLst>
          </p:cNvPr>
          <p:cNvSpPr>
            <a:spLocks noGrp="1"/>
          </p:cNvSpPr>
          <p:nvPr>
            <p:ph idx="1"/>
          </p:nvPr>
        </p:nvSpPr>
        <p:spPr>
          <a:xfrm>
            <a:off x="838200" y="740229"/>
            <a:ext cx="10515600" cy="5158765"/>
          </a:xfrm>
          <a:solidFill>
            <a:schemeClr val="accent1">
              <a:lumMod val="20000"/>
              <a:lumOff val="80000"/>
            </a:schemeClr>
          </a:solidFill>
        </p:spPr>
        <p:txBody>
          <a:bodyPr vert="horz" lIns="91440" tIns="45720" rIns="91440" bIns="45720" rtlCol="0">
            <a:noAutofit/>
          </a:bodyPr>
          <a:lstStyle/>
          <a:p>
            <a:pPr marL="0" indent="0">
              <a:lnSpc>
                <a:spcPct val="80000"/>
              </a:lnSpc>
              <a:buNone/>
            </a:pPr>
            <a:r>
              <a:rPr lang="fr-FR" b="1" dirty="0">
                <a:solidFill>
                  <a:srgbClr val="0070C0"/>
                </a:solidFill>
              </a:rPr>
              <a:t>Les assouplissements de la recherche scientifique</a:t>
            </a:r>
          </a:p>
          <a:p>
            <a:pPr marL="0" indent="0">
              <a:lnSpc>
                <a:spcPct val="80000"/>
              </a:lnSpc>
              <a:buNone/>
            </a:pPr>
            <a:r>
              <a:rPr lang="fr-FR" dirty="0">
                <a:solidFill>
                  <a:srgbClr val="0070C0"/>
                </a:solidFill>
              </a:rPr>
              <a:t>La loi distingue le régime des recherches sur </a:t>
            </a:r>
            <a:r>
              <a:rPr lang="fr-FR" u="sng" dirty="0">
                <a:solidFill>
                  <a:srgbClr val="0070C0"/>
                </a:solidFill>
              </a:rPr>
              <a:t>l’embryon</a:t>
            </a:r>
            <a:r>
              <a:rPr lang="fr-FR" dirty="0">
                <a:solidFill>
                  <a:srgbClr val="0070C0"/>
                </a:solidFill>
              </a:rPr>
              <a:t>, qui reste soumises à autorisation, de celles menées sur </a:t>
            </a:r>
            <a:r>
              <a:rPr lang="fr-FR" u="sng" dirty="0">
                <a:solidFill>
                  <a:srgbClr val="0070C0"/>
                </a:solidFill>
              </a:rPr>
              <a:t>les cellules-souches embryonnaires</a:t>
            </a:r>
            <a:r>
              <a:rPr lang="fr-FR" dirty="0">
                <a:solidFill>
                  <a:srgbClr val="0070C0"/>
                </a:solidFill>
              </a:rPr>
              <a:t>. Concernant ces dernières, la procédure administrative se trouve facilitée en ce que l’obligation pour les chercheurs d’obtenir une autorisation leur permettant de mener leurs expérimentations est remplacée par une simple déclaration.</a:t>
            </a:r>
          </a:p>
          <a:p>
            <a:pPr marL="0" indent="0">
              <a:lnSpc>
                <a:spcPct val="80000"/>
              </a:lnSpc>
              <a:buNone/>
            </a:pPr>
            <a:r>
              <a:rPr lang="fr-FR" dirty="0">
                <a:solidFill>
                  <a:srgbClr val="0070C0"/>
                </a:solidFill>
              </a:rPr>
              <a:t>Le délai maximum de culture des embryons sur lesquels une recherche est menée est porté de 7 à 14 jours (CSP., art. L. 2151-6. – I).</a:t>
            </a:r>
          </a:p>
          <a:p>
            <a:pPr marL="0" indent="0">
              <a:lnSpc>
                <a:spcPct val="80000"/>
              </a:lnSpc>
              <a:buNone/>
            </a:pPr>
            <a:r>
              <a:rPr lang="fr-FR" dirty="0">
                <a:solidFill>
                  <a:srgbClr val="0070C0"/>
                </a:solidFill>
              </a:rPr>
              <a:t>L’interdiction de création d’embryons transgéniques ou chimériques est supprimée. Il n’en subsiste que l’interdiction de modifier un embryon humain par l’adjonction de cellules qui proviendraient d’autres espèces (CSP., art. L. 2151-2).</a:t>
            </a:r>
          </a:p>
        </p:txBody>
      </p:sp>
    </p:spTree>
    <p:extLst>
      <p:ext uri="{BB962C8B-B14F-4D97-AF65-F5344CB8AC3E}">
        <p14:creationId xmlns:p14="http://schemas.microsoft.com/office/powerpoint/2010/main" val="586974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8527E99-990E-4DDE-893F-EC6876B847CA}"/>
              </a:ext>
            </a:extLst>
          </p:cNvPr>
          <p:cNvSpPr>
            <a:spLocks noGrp="1"/>
          </p:cNvSpPr>
          <p:nvPr>
            <p:ph idx="1"/>
          </p:nvPr>
        </p:nvSpPr>
        <p:spPr>
          <a:xfrm>
            <a:off x="381929" y="234059"/>
            <a:ext cx="11428142" cy="6389881"/>
          </a:xfrm>
          <a:solidFill>
            <a:schemeClr val="accent1">
              <a:lumMod val="20000"/>
              <a:lumOff val="80000"/>
            </a:schemeClr>
          </a:solidFill>
        </p:spPr>
        <p:txBody>
          <a:bodyPr>
            <a:noAutofit/>
          </a:bodyPr>
          <a:lstStyle/>
          <a:p>
            <a:pPr marL="0" indent="0">
              <a:buNone/>
            </a:pPr>
            <a:r>
              <a:rPr lang="fr-FR" dirty="0">
                <a:solidFill>
                  <a:srgbClr val="0070C0"/>
                </a:solidFill>
              </a:rPr>
              <a:t>«"Il y a certains organes qu'il ne faut surtout pas humaniser, développe le chercheur sur </a:t>
            </a:r>
            <a:r>
              <a:rPr lang="fr-FR" dirty="0" err="1">
                <a:solidFill>
                  <a:srgbClr val="0070C0"/>
                </a:solidFill>
              </a:rPr>
              <a:t>franceinfo</a:t>
            </a:r>
            <a:r>
              <a:rPr lang="fr-FR" dirty="0">
                <a:solidFill>
                  <a:srgbClr val="0070C0"/>
                </a:solidFill>
              </a:rPr>
              <a:t>. Le premier qui tombe sous le sens, </a:t>
            </a:r>
            <a:r>
              <a:rPr lang="fr-FR" b="1" dirty="0">
                <a:solidFill>
                  <a:srgbClr val="0070C0"/>
                </a:solidFill>
              </a:rPr>
              <a:t>c'est le cerveau de l'animal</a:t>
            </a:r>
            <a:r>
              <a:rPr lang="fr-FR" dirty="0">
                <a:solidFill>
                  <a:srgbClr val="0070C0"/>
                </a:solidFill>
              </a:rPr>
              <a:t>. Il ne faut à aucun prix qu'il soit humanisé et qu'on se retrouve avec un porc qui aurait un cerveau en grande partie d'origine humaine." "On ne veut pas qu'il y ait de </a:t>
            </a:r>
            <a:r>
              <a:rPr lang="fr-FR" dirty="0" err="1">
                <a:solidFill>
                  <a:srgbClr val="0070C0"/>
                </a:solidFill>
              </a:rPr>
              <a:t>chimérisme</a:t>
            </a:r>
            <a:r>
              <a:rPr lang="fr-FR" dirty="0">
                <a:solidFill>
                  <a:srgbClr val="0070C0"/>
                </a:solidFill>
              </a:rPr>
              <a:t> dans le cerveau de l'animal, qui pourrait conférer des qualités humaines que l'on ne maîtriserait pas", renchérit Pierre </a:t>
            </a:r>
            <a:r>
              <a:rPr lang="fr-FR" dirty="0" err="1">
                <a:solidFill>
                  <a:srgbClr val="0070C0"/>
                </a:solidFill>
              </a:rPr>
              <a:t>Savatier</a:t>
            </a:r>
            <a:r>
              <a:rPr lang="fr-FR" dirty="0">
                <a:solidFill>
                  <a:srgbClr val="0070C0"/>
                </a:solidFill>
              </a:rPr>
              <a:t> sur Mediapart.</a:t>
            </a:r>
          </a:p>
          <a:p>
            <a:pPr marL="0" indent="0">
              <a:buNone/>
            </a:pPr>
            <a:r>
              <a:rPr lang="fr-FR" dirty="0">
                <a:solidFill>
                  <a:srgbClr val="0070C0"/>
                </a:solidFill>
              </a:rPr>
              <a:t>"Ensuite, il y a aussi </a:t>
            </a:r>
            <a:r>
              <a:rPr lang="fr-FR" b="1" dirty="0">
                <a:solidFill>
                  <a:srgbClr val="0070C0"/>
                </a:solidFill>
              </a:rPr>
              <a:t>les organes reproducteurs et tout ce qui est représentation de l'humain</a:t>
            </a:r>
            <a:r>
              <a:rPr lang="fr-FR" dirty="0">
                <a:solidFill>
                  <a:srgbClr val="0070C0"/>
                </a:solidFill>
              </a:rPr>
              <a:t>, poursuit John De Vos. Cela concerne la peau, les membres, les cordes vocales, etc. Même si l'animal gardait son cerveau, cela brouillerait la frontière entre l'animal et l'humain et ce serait inacceptable." Le projet de loi prévoit que l'Agence de la biomédecine soit le gendarme de cette recherche sur les embryons chimériques. » (https://www.francetvinfo.fr/societe/loi-de-bioethique/le-projet-de-loi-de-bioethique-vote-par-les-deputes-permet-il-de-creer-des-embryons-chimeriques-mi-homme-mi-animal_3663337.html)</a:t>
            </a:r>
          </a:p>
        </p:txBody>
      </p:sp>
    </p:spTree>
    <p:extLst>
      <p:ext uri="{BB962C8B-B14F-4D97-AF65-F5344CB8AC3E}">
        <p14:creationId xmlns:p14="http://schemas.microsoft.com/office/powerpoint/2010/main" val="3488098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A57764-7D5A-40A6-9A55-B5716403D4D2}"/>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g) Le brevetage du vivant</a:t>
            </a:r>
            <a:endParaRPr lang="fr-FR" sz="3200" dirty="0"/>
          </a:p>
        </p:txBody>
      </p:sp>
    </p:spTree>
    <p:extLst>
      <p:ext uri="{BB962C8B-B14F-4D97-AF65-F5344CB8AC3E}">
        <p14:creationId xmlns:p14="http://schemas.microsoft.com/office/powerpoint/2010/main" val="3090737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FEE10-13C6-4CA1-A1A2-EFA2A82548F5}"/>
              </a:ext>
            </a:extLst>
          </p:cNvPr>
          <p:cNvSpPr>
            <a:spLocks noGrp="1"/>
          </p:cNvSpPr>
          <p:nvPr>
            <p:ph type="title"/>
          </p:nvPr>
        </p:nvSpPr>
        <p:spPr/>
        <p:txBody>
          <a:bodyPr/>
          <a:lstStyle/>
          <a:p>
            <a:pPr algn="ctr"/>
            <a:r>
              <a:rPr lang="fr-FR" dirty="0">
                <a:solidFill>
                  <a:schemeClr val="accent1">
                    <a:lumMod val="75000"/>
                  </a:schemeClr>
                </a:solidFill>
              </a:rPr>
              <a:t>Le brevetage du vivant</a:t>
            </a:r>
          </a:p>
        </p:txBody>
      </p:sp>
      <p:sp>
        <p:nvSpPr>
          <p:cNvPr id="3" name="Espace réservé du contenu 2">
            <a:extLst>
              <a:ext uri="{FF2B5EF4-FFF2-40B4-BE49-F238E27FC236}">
                <a16:creationId xmlns:a16="http://schemas.microsoft.com/office/drawing/2014/main" id="{8643EF21-6D2D-4E28-8644-CEBF06A3C5C2}"/>
              </a:ext>
            </a:extLst>
          </p:cNvPr>
          <p:cNvSpPr>
            <a:spLocks noGrp="1"/>
          </p:cNvSpPr>
          <p:nvPr>
            <p:ph idx="1"/>
          </p:nvPr>
        </p:nvSpPr>
        <p:spPr/>
        <p:txBody>
          <a:bodyPr/>
          <a:lstStyle/>
          <a:p>
            <a:r>
              <a:rPr lang="fr-FR" dirty="0"/>
              <a:t>Un enjeu très important.</a:t>
            </a:r>
          </a:p>
          <a:p>
            <a:r>
              <a:rPr lang="fr-FR" dirty="0"/>
              <a:t>Affaire </a:t>
            </a:r>
            <a:r>
              <a:rPr lang="fr-FR" dirty="0" err="1"/>
              <a:t>Myriad</a:t>
            </a:r>
            <a:r>
              <a:rPr lang="fr-FR" dirty="0"/>
              <a:t> </a:t>
            </a:r>
            <a:r>
              <a:rPr lang="fr-FR" dirty="0" err="1"/>
              <a:t>Genetics</a:t>
            </a:r>
            <a:r>
              <a:rPr lang="fr-FR" dirty="0"/>
              <a:t>.</a:t>
            </a:r>
          </a:p>
        </p:txBody>
      </p:sp>
      <p:sp>
        <p:nvSpPr>
          <p:cNvPr id="4" name="Ellipse 3">
            <a:extLst>
              <a:ext uri="{FF2B5EF4-FFF2-40B4-BE49-F238E27FC236}">
                <a16:creationId xmlns:a16="http://schemas.microsoft.com/office/drawing/2014/main" id="{1AA7CFD3-43E9-4F0D-A64B-DA9C7FB87D0E}"/>
              </a:ext>
            </a:extLst>
          </p:cNvPr>
          <p:cNvSpPr/>
          <p:nvPr/>
        </p:nvSpPr>
        <p:spPr>
          <a:xfrm>
            <a:off x="9744891" y="365125"/>
            <a:ext cx="2238103" cy="139400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03568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1052DB-8228-496D-91D4-A86712EB9DF5}"/>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h) La fin de vie</a:t>
            </a:r>
            <a:endParaRPr lang="fr-FR" sz="3200" dirty="0"/>
          </a:p>
        </p:txBody>
      </p:sp>
    </p:spTree>
    <p:extLst>
      <p:ext uri="{BB962C8B-B14F-4D97-AF65-F5344CB8AC3E}">
        <p14:creationId xmlns:p14="http://schemas.microsoft.com/office/powerpoint/2010/main" val="10711985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750BB3-AB72-4194-824C-7FE5FC1AAB34}"/>
              </a:ext>
            </a:extLst>
          </p:cNvPr>
          <p:cNvSpPr>
            <a:spLocks noGrp="1"/>
          </p:cNvSpPr>
          <p:nvPr>
            <p:ph idx="1"/>
          </p:nvPr>
        </p:nvSpPr>
        <p:spPr>
          <a:xfrm>
            <a:off x="838200" y="2585838"/>
            <a:ext cx="10515600" cy="1686324"/>
          </a:xfr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p>
            <a:pPr algn="ctr">
              <a:buFont typeface="Wingdings" panose="05000000000000000000" pitchFamily="2" charset="2"/>
              <a:buChar char="à"/>
            </a:pPr>
            <a:r>
              <a:rPr lang="fr-FR" sz="3200" dirty="0"/>
              <a:t>Quels enjeux éthiques relativement à la fin de vie ? Les arguments éthiques pour et contre ? </a:t>
            </a:r>
          </a:p>
          <a:p>
            <a:pPr algn="ctr">
              <a:buFont typeface="Wingdings" panose="05000000000000000000" pitchFamily="2" charset="2"/>
              <a:buChar char="à"/>
            </a:pPr>
            <a:r>
              <a:rPr lang="fr-FR" sz="3200" dirty="0"/>
              <a:t>Et vous, quel est votre avis ?</a:t>
            </a:r>
          </a:p>
          <a:p>
            <a:pPr algn="ctr">
              <a:buFont typeface="Wingdings" panose="05000000000000000000" pitchFamily="2" charset="2"/>
              <a:buChar char="à"/>
            </a:pPr>
            <a:endParaRPr lang="fr-FR" sz="3200" dirty="0"/>
          </a:p>
        </p:txBody>
      </p:sp>
    </p:spTree>
    <p:extLst>
      <p:ext uri="{BB962C8B-B14F-4D97-AF65-F5344CB8AC3E}">
        <p14:creationId xmlns:p14="http://schemas.microsoft.com/office/powerpoint/2010/main" val="25922171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40696B-FA14-4117-A960-22C82985A6CE}"/>
              </a:ext>
            </a:extLst>
          </p:cNvPr>
          <p:cNvSpPr>
            <a:spLocks noGrp="1"/>
          </p:cNvSpPr>
          <p:nvPr>
            <p:ph type="title"/>
          </p:nvPr>
        </p:nvSpPr>
        <p:spPr>
          <a:xfrm>
            <a:off x="609601" y="365125"/>
            <a:ext cx="11221843" cy="603295"/>
          </a:xfrm>
        </p:spPr>
        <p:txBody>
          <a:bodyPr>
            <a:normAutofit fontScale="90000"/>
          </a:bodyPr>
          <a:lstStyle/>
          <a:p>
            <a:pPr algn="ctr"/>
            <a:r>
              <a:rPr lang="fr-FR" dirty="0">
                <a:solidFill>
                  <a:srgbClr val="0070C0"/>
                </a:solidFill>
              </a:rPr>
              <a:t>Une évolution du rapport à la mort</a:t>
            </a:r>
          </a:p>
        </p:txBody>
      </p:sp>
      <p:sp>
        <p:nvSpPr>
          <p:cNvPr id="3" name="Espace réservé du contenu 2">
            <a:extLst>
              <a:ext uri="{FF2B5EF4-FFF2-40B4-BE49-F238E27FC236}">
                <a16:creationId xmlns:a16="http://schemas.microsoft.com/office/drawing/2014/main" id="{B040E75A-83DA-4DFD-B791-ADBB8E4547BE}"/>
              </a:ext>
            </a:extLst>
          </p:cNvPr>
          <p:cNvSpPr>
            <a:spLocks noGrp="1"/>
          </p:cNvSpPr>
          <p:nvPr>
            <p:ph idx="1"/>
          </p:nvPr>
        </p:nvSpPr>
        <p:spPr>
          <a:xfrm>
            <a:off x="651390" y="1777982"/>
            <a:ext cx="11138263" cy="3302035"/>
          </a:xfrm>
          <a:solidFill>
            <a:schemeClr val="bg1"/>
          </a:solidFill>
          <a:effectLst>
            <a:outerShdw blurRad="63500" sx="102000" sy="102000" algn="ctr" rotWithShape="0">
              <a:prstClr val="black">
                <a:alpha val="40000"/>
              </a:prstClr>
            </a:outerShdw>
          </a:effectLst>
        </p:spPr>
        <p:txBody>
          <a:bodyPr>
            <a:noAutofit/>
          </a:bodyPr>
          <a:lstStyle/>
          <a:p>
            <a:pPr>
              <a:lnSpc>
                <a:spcPct val="80000"/>
              </a:lnSpc>
            </a:pPr>
            <a:r>
              <a:rPr lang="fr-FR" b="1" dirty="0"/>
              <a:t>Evolution du rapport à la mort depuis le Moyen Age </a:t>
            </a:r>
            <a:r>
              <a:rPr lang="fr-FR" dirty="0"/>
              <a:t>(voir les travaux de Philippe Ariès).</a:t>
            </a:r>
          </a:p>
          <a:p>
            <a:pPr lvl="1">
              <a:lnSpc>
                <a:spcPct val="80000"/>
              </a:lnSpc>
              <a:spcBef>
                <a:spcPts val="1000"/>
              </a:spcBef>
              <a:buFont typeface="Calibri" panose="020F0502020204030204" pitchFamily="34" charset="0"/>
              <a:buChar char="-"/>
            </a:pPr>
            <a:r>
              <a:rPr lang="fr-FR" sz="2800" dirty="0"/>
              <a:t>Progrès de la médecine, recul de la mort et exclusion de la mort de l’espace social.</a:t>
            </a:r>
          </a:p>
          <a:p>
            <a:pPr lvl="1">
              <a:lnSpc>
                <a:spcPct val="80000"/>
              </a:lnSpc>
              <a:spcBef>
                <a:spcPts val="1000"/>
              </a:spcBef>
              <a:buFont typeface="Calibri" panose="020F0502020204030204" pitchFamily="34" charset="0"/>
              <a:buChar char="-"/>
            </a:pPr>
            <a:r>
              <a:rPr lang="fr-FR" sz="2800" dirty="0"/>
              <a:t>La mort précoce, un échec insupportable de la médecine moderne ?</a:t>
            </a:r>
          </a:p>
          <a:p>
            <a:pPr>
              <a:lnSpc>
                <a:spcPct val="80000"/>
              </a:lnSpc>
            </a:pPr>
            <a:r>
              <a:rPr lang="fr-FR" dirty="0"/>
              <a:t>Le médecin, pris entre les familles des malades et les exigences d’efficacité de l’administration.</a:t>
            </a:r>
          </a:p>
          <a:p>
            <a:pPr>
              <a:lnSpc>
                <a:spcPct val="80000"/>
              </a:lnSpc>
            </a:pPr>
            <a:endParaRPr lang="fr-FR" b="1" dirty="0"/>
          </a:p>
        </p:txBody>
      </p:sp>
    </p:spTree>
    <p:extLst>
      <p:ext uri="{BB962C8B-B14F-4D97-AF65-F5344CB8AC3E}">
        <p14:creationId xmlns:p14="http://schemas.microsoft.com/office/powerpoint/2010/main" val="25531957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ACF6A-32F0-44B0-B146-7AA74A6AABCB}"/>
              </a:ext>
            </a:extLst>
          </p:cNvPr>
          <p:cNvSpPr>
            <a:spLocks noGrp="1"/>
          </p:cNvSpPr>
          <p:nvPr>
            <p:ph type="title"/>
          </p:nvPr>
        </p:nvSpPr>
        <p:spPr>
          <a:xfrm>
            <a:off x="540238" y="550211"/>
            <a:ext cx="11111522" cy="955860"/>
          </a:xfrm>
        </p:spPr>
        <p:txBody>
          <a:bodyPr>
            <a:normAutofit fontScale="90000"/>
          </a:bodyPr>
          <a:lstStyle/>
          <a:p>
            <a:pPr algn="ctr"/>
            <a:r>
              <a:rPr lang="fr-FR" dirty="0">
                <a:solidFill>
                  <a:schemeClr val="accent1">
                    <a:lumMod val="75000"/>
                  </a:schemeClr>
                </a:solidFill>
                <a:cs typeface="Calibri Light"/>
              </a:rPr>
              <a:t>Des distinctions conceptuelles</a:t>
            </a:r>
            <a:br>
              <a:rPr lang="fr-FR" dirty="0">
                <a:solidFill>
                  <a:schemeClr val="accent1">
                    <a:lumMod val="75000"/>
                  </a:schemeClr>
                </a:solidFill>
                <a:cs typeface="Calibri Light"/>
              </a:rPr>
            </a:br>
            <a:r>
              <a:rPr lang="fr-FR" dirty="0">
                <a:solidFill>
                  <a:schemeClr val="accent1">
                    <a:lumMod val="75000"/>
                  </a:schemeClr>
                </a:solidFill>
                <a:cs typeface="Calibri Light"/>
              </a:rPr>
              <a:t>(importantes, mais en pratique pas toujours claires)</a:t>
            </a:r>
          </a:p>
        </p:txBody>
      </p:sp>
      <p:sp>
        <p:nvSpPr>
          <p:cNvPr id="3" name="Espace réservé du contenu 2">
            <a:extLst>
              <a:ext uri="{FF2B5EF4-FFF2-40B4-BE49-F238E27FC236}">
                <a16:creationId xmlns:a16="http://schemas.microsoft.com/office/drawing/2014/main" id="{1215E8B4-AF31-4E8C-AC3F-25E3C709E390}"/>
              </a:ext>
            </a:extLst>
          </p:cNvPr>
          <p:cNvSpPr>
            <a:spLocks noGrp="1"/>
          </p:cNvSpPr>
          <p:nvPr>
            <p:ph idx="1"/>
          </p:nvPr>
        </p:nvSpPr>
        <p:spPr>
          <a:xfrm>
            <a:off x="776343" y="2006236"/>
            <a:ext cx="10639313" cy="3684559"/>
          </a:xfrm>
          <a:solidFill>
            <a:schemeClr val="bg1"/>
          </a:solidFill>
          <a:effectLst>
            <a:outerShdw blurRad="63500" sx="102000" sy="102000" algn="ctr" rotWithShape="0">
              <a:prstClr val="black">
                <a:alpha val="40000"/>
              </a:prstClr>
            </a:outerShdw>
          </a:effectLst>
        </p:spPr>
        <p:txBody>
          <a:bodyPr vert="horz" lIns="91440" tIns="45720" rIns="91440" bIns="45720" rtlCol="0" anchor="t">
            <a:noAutofit/>
          </a:bodyPr>
          <a:lstStyle/>
          <a:p>
            <a:pPr>
              <a:lnSpc>
                <a:spcPct val="80000"/>
              </a:lnSpc>
            </a:pPr>
            <a:r>
              <a:rPr lang="fr-FR" dirty="0">
                <a:cs typeface="Calibri"/>
              </a:rPr>
              <a:t>Les degrés de la réponse à la demande de mort :</a:t>
            </a:r>
            <a:endParaRPr lang="fr-FR" b="1" dirty="0">
              <a:cs typeface="Calibri"/>
            </a:endParaRPr>
          </a:p>
          <a:p>
            <a:pPr lvl="1">
              <a:lnSpc>
                <a:spcPct val="80000"/>
              </a:lnSpc>
              <a:spcBef>
                <a:spcPts val="1000"/>
              </a:spcBef>
              <a:buFont typeface="Calibri" panose="020F0502020204030204" pitchFamily="34" charset="0"/>
              <a:buChar char="­"/>
            </a:pPr>
            <a:r>
              <a:rPr lang="fr-FR" sz="2800" b="1" dirty="0">
                <a:cs typeface="Calibri"/>
              </a:rPr>
              <a:t>Euthanasie passive</a:t>
            </a:r>
            <a:r>
              <a:rPr lang="fr-FR" sz="2800" dirty="0">
                <a:cs typeface="Calibri"/>
              </a:rPr>
              <a:t> : s'abstenir d'agir en vue de maintenir en vie. Certains médecins y voient simplement un « </a:t>
            </a:r>
            <a:r>
              <a:rPr lang="fr-FR" sz="2800" b="1" dirty="0">
                <a:cs typeface="Calibri"/>
              </a:rPr>
              <a:t>refus d’acharnement thérapeutique</a:t>
            </a:r>
            <a:r>
              <a:rPr lang="fr-FR" sz="2800" dirty="0">
                <a:cs typeface="Calibri"/>
              </a:rPr>
              <a:t> ».</a:t>
            </a:r>
          </a:p>
          <a:p>
            <a:pPr lvl="1">
              <a:lnSpc>
                <a:spcPct val="80000"/>
              </a:lnSpc>
              <a:spcBef>
                <a:spcPts val="1000"/>
              </a:spcBef>
              <a:buFont typeface="Calibri" panose="020F0502020204030204" pitchFamily="34" charset="0"/>
              <a:buChar char="­"/>
            </a:pPr>
            <a:r>
              <a:rPr lang="fr-FR" sz="2800" b="1" dirty="0">
                <a:cs typeface="Calibri"/>
              </a:rPr>
              <a:t>Euthanasie active</a:t>
            </a:r>
            <a:r>
              <a:rPr lang="fr-FR" sz="2800" dirty="0">
                <a:cs typeface="Calibri"/>
              </a:rPr>
              <a:t> : administration de substances mortelles, suppose un acte de la part du soignant, soit précipiter le processus de la mort qui est déjà en cours, pour faire cesser les souffrances.</a:t>
            </a:r>
          </a:p>
          <a:p>
            <a:pPr lvl="1">
              <a:lnSpc>
                <a:spcPct val="80000"/>
              </a:lnSpc>
              <a:spcBef>
                <a:spcPts val="1000"/>
              </a:spcBef>
              <a:buFont typeface="Calibri" panose="020F0502020204030204" pitchFamily="34" charset="0"/>
              <a:buChar char="­"/>
            </a:pPr>
            <a:r>
              <a:rPr lang="fr-FR" sz="2800" dirty="0">
                <a:cs typeface="Calibri"/>
              </a:rPr>
              <a:t>Quand cette euthanasie active est volontaire, on parle d’ «</a:t>
            </a:r>
            <a:r>
              <a:rPr lang="fr-FR" sz="2800" b="1" dirty="0">
                <a:cs typeface="Calibri"/>
              </a:rPr>
              <a:t> aide médicale à mourir </a:t>
            </a:r>
            <a:r>
              <a:rPr lang="fr-FR" sz="2800" dirty="0">
                <a:cs typeface="Calibri"/>
              </a:rPr>
              <a:t>». </a:t>
            </a:r>
          </a:p>
        </p:txBody>
      </p:sp>
    </p:spTree>
    <p:extLst>
      <p:ext uri="{BB962C8B-B14F-4D97-AF65-F5344CB8AC3E}">
        <p14:creationId xmlns:p14="http://schemas.microsoft.com/office/powerpoint/2010/main" val="5734962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215E8B4-AF31-4E8C-AC3F-25E3C709E390}"/>
              </a:ext>
            </a:extLst>
          </p:cNvPr>
          <p:cNvSpPr>
            <a:spLocks noGrp="1"/>
          </p:cNvSpPr>
          <p:nvPr>
            <p:ph idx="1"/>
          </p:nvPr>
        </p:nvSpPr>
        <p:spPr>
          <a:xfrm>
            <a:off x="760207" y="992361"/>
            <a:ext cx="10671586" cy="4289643"/>
          </a:xfrm>
          <a:solidFill>
            <a:schemeClr val="bg1"/>
          </a:solidFill>
          <a:effectLst>
            <a:outerShdw blurRad="63500" sx="102000" sy="102000" algn="ctr" rotWithShape="0">
              <a:prstClr val="black">
                <a:alpha val="40000"/>
              </a:prstClr>
            </a:outerShdw>
          </a:effectLst>
        </p:spPr>
        <p:txBody>
          <a:bodyPr vert="horz" lIns="91440" tIns="45720" rIns="91440" bIns="45720" rtlCol="0" anchor="t">
            <a:noAutofit/>
          </a:bodyPr>
          <a:lstStyle/>
          <a:p>
            <a:pPr lvl="1">
              <a:lnSpc>
                <a:spcPct val="80000"/>
              </a:lnSpc>
              <a:spcBef>
                <a:spcPts val="1000"/>
              </a:spcBef>
              <a:buFont typeface="Calibri" panose="020F0502020204030204" pitchFamily="34" charset="0"/>
              <a:buChar char="­"/>
            </a:pPr>
            <a:r>
              <a:rPr lang="fr-FR" sz="2800" b="1" dirty="0">
                <a:cs typeface="Calibri"/>
              </a:rPr>
              <a:t>Assistance au suicide</a:t>
            </a:r>
            <a:r>
              <a:rPr lang="fr-FR" sz="2800" dirty="0">
                <a:cs typeface="Calibri"/>
              </a:rPr>
              <a:t> : fournir au patient les moyens de se donner la mort. Des structures privées en Suisse, aux Etats-Unis, au Canada. Conflit enjeu économique/éthique ?</a:t>
            </a:r>
          </a:p>
          <a:p>
            <a:pPr>
              <a:lnSpc>
                <a:spcPct val="80000"/>
              </a:lnSpc>
            </a:pPr>
            <a:r>
              <a:rPr lang="fr-FR" dirty="0">
                <a:cs typeface="Calibri"/>
              </a:rPr>
              <a:t>La notion de </a:t>
            </a:r>
            <a:r>
              <a:rPr lang="fr-FR" b="1" dirty="0">
                <a:cs typeface="Calibri"/>
              </a:rPr>
              <a:t>soins palliatifs </a:t>
            </a:r>
            <a:r>
              <a:rPr lang="fr-FR" dirty="0">
                <a:cs typeface="Calibri"/>
              </a:rPr>
              <a:t>: soins qui accompagnent le « bien mourir ». </a:t>
            </a:r>
            <a:r>
              <a:rPr lang="fr-FR" sz="2800" dirty="0">
                <a:cs typeface="Calibri"/>
              </a:rPr>
              <a:t>Doctrine ancienne du « </a:t>
            </a:r>
            <a:r>
              <a:rPr lang="fr-FR" sz="2800" b="1" dirty="0">
                <a:cs typeface="Calibri"/>
              </a:rPr>
              <a:t>double effet </a:t>
            </a:r>
            <a:r>
              <a:rPr lang="fr-FR" sz="2800" dirty="0">
                <a:cs typeface="Calibri"/>
              </a:rPr>
              <a:t>» : la morphine peut certes entrainer la mort (deuxième effet non désiré), mais le premier effet recherché est la limitation de la souffrance.</a:t>
            </a:r>
            <a:endParaRPr lang="fr-FR" dirty="0">
              <a:cs typeface="Calibri"/>
            </a:endParaRPr>
          </a:p>
          <a:p>
            <a:pPr>
              <a:lnSpc>
                <a:spcPct val="80000"/>
              </a:lnSpc>
            </a:pPr>
            <a:r>
              <a:rPr lang="fr-FR" b="1" dirty="0">
                <a:cs typeface="Calibri"/>
              </a:rPr>
              <a:t>Refus de traitement </a:t>
            </a:r>
            <a:r>
              <a:rPr lang="fr-FR" dirty="0">
                <a:cs typeface="Calibri"/>
              </a:rPr>
              <a:t>: droit du patient de refuser un traitement, même quand sa vie est en jeu.</a:t>
            </a:r>
          </a:p>
        </p:txBody>
      </p:sp>
    </p:spTree>
    <p:extLst>
      <p:ext uri="{BB962C8B-B14F-4D97-AF65-F5344CB8AC3E}">
        <p14:creationId xmlns:p14="http://schemas.microsoft.com/office/powerpoint/2010/main" val="11451543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750BB3-AB72-4194-824C-7FE5FC1AAB34}"/>
              </a:ext>
            </a:extLst>
          </p:cNvPr>
          <p:cNvSpPr>
            <a:spLocks noGrp="1"/>
          </p:cNvSpPr>
          <p:nvPr>
            <p:ph idx="1"/>
          </p:nvPr>
        </p:nvSpPr>
        <p:spPr>
          <a:xfrm>
            <a:off x="838200" y="2585838"/>
            <a:ext cx="10515600" cy="1233127"/>
          </a:xfr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p>
            <a:pPr algn="ctr">
              <a:buFont typeface="Wingdings" panose="05000000000000000000" pitchFamily="2" charset="2"/>
              <a:buChar char="à"/>
            </a:pPr>
            <a:r>
              <a:rPr lang="fr-FR" sz="3200" dirty="0"/>
              <a:t>Considérons « l’euthanasie active » et le « suicide assisté ». Quels arguments pour et contre ?</a:t>
            </a:r>
          </a:p>
          <a:p>
            <a:pPr algn="ctr">
              <a:buFont typeface="Wingdings" panose="05000000000000000000" pitchFamily="2" charset="2"/>
              <a:buChar char="à"/>
            </a:pPr>
            <a:endParaRPr lang="fr-FR" sz="3200" dirty="0"/>
          </a:p>
        </p:txBody>
      </p:sp>
    </p:spTree>
    <p:extLst>
      <p:ext uri="{BB962C8B-B14F-4D97-AF65-F5344CB8AC3E}">
        <p14:creationId xmlns:p14="http://schemas.microsoft.com/office/powerpoint/2010/main" val="1032982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rgbClr val="0070C0"/>
                </a:solidFill>
              </a:rPr>
              <a:t>La question des limites de la recherche</a:t>
            </a:r>
            <a:endParaRPr lang="fr-FR" sz="4400" dirty="0"/>
          </a:p>
        </p:txBody>
      </p:sp>
    </p:spTree>
    <p:extLst>
      <p:ext uri="{BB962C8B-B14F-4D97-AF65-F5344CB8AC3E}">
        <p14:creationId xmlns:p14="http://schemas.microsoft.com/office/powerpoint/2010/main" val="32907645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DEF8F7B-4FC9-3449-A7E7-E2616E922945}"/>
              </a:ext>
            </a:extLst>
          </p:cNvPr>
          <p:cNvSpPr>
            <a:spLocks noGrp="1"/>
          </p:cNvSpPr>
          <p:nvPr>
            <p:ph idx="1"/>
          </p:nvPr>
        </p:nvSpPr>
        <p:spPr>
          <a:xfrm>
            <a:off x="419818" y="741871"/>
            <a:ext cx="11352363" cy="5158597"/>
          </a:xfrm>
        </p:spPr>
        <p:txBody>
          <a:bodyPr>
            <a:normAutofit/>
          </a:bodyPr>
          <a:lstStyle/>
          <a:p>
            <a:pPr marL="0" indent="0">
              <a:buNone/>
            </a:pPr>
            <a:r>
              <a:rPr lang="fr-FR" dirty="0"/>
              <a:t>Plusieurs cas médiatiques, dont certains ont fait évoluer la loi :</a:t>
            </a:r>
          </a:p>
          <a:p>
            <a:r>
              <a:rPr lang="fr-FR" dirty="0"/>
              <a:t>Vincent Humbert</a:t>
            </a:r>
          </a:p>
          <a:p>
            <a:r>
              <a:rPr lang="fr-FR" dirty="0"/>
              <a:t>Chantal </a:t>
            </a:r>
            <a:r>
              <a:rPr lang="fr-FR" dirty="0" err="1"/>
              <a:t>Sébire</a:t>
            </a:r>
            <a:endParaRPr lang="fr-FR" dirty="0"/>
          </a:p>
          <a:p>
            <a:r>
              <a:rPr lang="fr-FR" dirty="0"/>
              <a:t>Vincent Lambert</a:t>
            </a:r>
          </a:p>
          <a:p>
            <a:pPr marL="0" indent="0">
              <a:buNone/>
            </a:pPr>
            <a:endParaRPr lang="fr-FR" dirty="0"/>
          </a:p>
          <a:p>
            <a:pPr marL="0" indent="0">
              <a:buNone/>
            </a:pPr>
            <a:r>
              <a:rPr lang="fr-FR" dirty="0">
                <a:sym typeface="Wingdings" panose="05000000000000000000" pitchFamily="2" charset="2"/>
              </a:rPr>
              <a:t> </a:t>
            </a:r>
            <a:r>
              <a:rPr lang="fr-FR" dirty="0"/>
              <a:t>Voir Esther </a:t>
            </a:r>
            <a:r>
              <a:rPr lang="fr-FR" dirty="0" err="1"/>
              <a:t>Serrajordia</a:t>
            </a:r>
            <a:r>
              <a:rPr lang="fr-FR" dirty="0"/>
              <a:t>, </a:t>
            </a:r>
            <a:r>
              <a:rPr lang="fr-FR" i="1" dirty="0"/>
              <a:t>La Croix</a:t>
            </a:r>
            <a:r>
              <a:rPr lang="fr-FR" dirty="0"/>
              <a:t>, « Fin de vie : Vincent Lambert, Chantal </a:t>
            </a:r>
            <a:r>
              <a:rPr lang="fr-FR" dirty="0" err="1"/>
              <a:t>Sébire</a:t>
            </a:r>
            <a:r>
              <a:rPr lang="fr-FR" dirty="0"/>
              <a:t>… retour sur six affaires qui ont marqué l’opinion », Le 13 septembre 2022, URL :</a:t>
            </a:r>
            <a:endParaRPr lang="fr-FR" dirty="0">
              <a:hlinkClick r:id="rId2"/>
            </a:endParaRPr>
          </a:p>
          <a:p>
            <a:pPr marL="0" indent="0">
              <a:buNone/>
            </a:pPr>
            <a:r>
              <a:rPr lang="fr-FR" dirty="0">
                <a:hlinkClick r:id="rId2"/>
              </a:rPr>
              <a:t>https://www.la-croix.com/Sciences-et-ethique/Fin-vie-Vincent-Lambert-Chantal-Sebire-retour-six-affaires-marque-lopinion-2022-09-13-1201233027</a:t>
            </a:r>
            <a:r>
              <a:rPr lang="fr-FR" dirty="0"/>
              <a:t> [date de dernière consultation : 07 sept. 2023] </a:t>
            </a:r>
          </a:p>
          <a:p>
            <a:pPr marL="0" indent="0">
              <a:buNone/>
            </a:pPr>
            <a:endParaRPr lang="fr-FR" sz="1800" dirty="0"/>
          </a:p>
        </p:txBody>
      </p:sp>
    </p:spTree>
    <p:extLst>
      <p:ext uri="{BB962C8B-B14F-4D97-AF65-F5344CB8AC3E}">
        <p14:creationId xmlns:p14="http://schemas.microsoft.com/office/powerpoint/2010/main" val="4898362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3BB1E7-4D50-F935-CB4E-39C393A68E05}"/>
              </a:ext>
            </a:extLst>
          </p:cNvPr>
          <p:cNvSpPr>
            <a:spLocks noGrp="1"/>
          </p:cNvSpPr>
          <p:nvPr>
            <p:ph idx="1"/>
          </p:nvPr>
        </p:nvSpPr>
        <p:spPr>
          <a:xfrm>
            <a:off x="613186" y="310243"/>
            <a:ext cx="11403106" cy="6253843"/>
          </a:xfrm>
        </p:spPr>
        <p:txBody>
          <a:bodyPr>
            <a:normAutofit/>
          </a:bodyPr>
          <a:lstStyle/>
          <a:p>
            <a:pPr marL="0" indent="0">
              <a:buNone/>
            </a:pPr>
            <a:r>
              <a:rPr lang="fr-FR" dirty="0">
                <a:solidFill>
                  <a:srgbClr val="0070C0"/>
                </a:solidFill>
              </a:rPr>
              <a:t>« Vincent Humbert, à l’origine de la loi Leonetti.</a:t>
            </a:r>
          </a:p>
          <a:p>
            <a:pPr marL="0" indent="0">
              <a:buNone/>
            </a:pPr>
            <a:r>
              <a:rPr lang="fr-FR" dirty="0">
                <a:solidFill>
                  <a:srgbClr val="0070C0"/>
                </a:solidFill>
              </a:rPr>
              <a:t>Victime d’un accident de la route, Vincent Humbert, jeune pompier de 19 ans, tombe dans le coma en septembre 2000. Six mois plus tard, il se réveille aveugle, muet et tétraplégique mais avec toutes ses facultés intellectuelles. Très vite, il fait part de son souhait de ne pas rester en vie. « Monsieur le président, je vous demande le droit de mourir », écrit-il à Jacques Chirac, alors président de la République. « Je ne peux vous apporter ce que vous attendez », lui répond ce dernier. Avec l’aide du médecin en charge de son fils, la mère de Vincent Humbert injecte une substance létale dans sa sonde gastrique en 2003. Une information judiciaire est ouverte. Les deux bénéficieront finalement d’un non-lieu. </a:t>
            </a:r>
            <a:r>
              <a:rPr lang="fr-FR" b="1" dirty="0">
                <a:solidFill>
                  <a:srgbClr val="0070C0"/>
                </a:solidFill>
              </a:rPr>
              <a:t>Le jour de la mort de Vincent Humbert, les députés ouvrent une mission d’information sur l’accompagnement de fin de vie, qui conduira à la loi Leonetti d’avril 2005 permettant d’arrêter un traitement et interdisant l’acharnement thérapeutique, sans toutefois légaliser l’euthanasie</a:t>
            </a:r>
            <a:r>
              <a:rPr lang="fr-FR" dirty="0">
                <a:solidFill>
                  <a:srgbClr val="0070C0"/>
                </a:solidFill>
              </a:rPr>
              <a:t>. »</a:t>
            </a:r>
          </a:p>
        </p:txBody>
      </p:sp>
    </p:spTree>
    <p:extLst>
      <p:ext uri="{BB962C8B-B14F-4D97-AF65-F5344CB8AC3E}">
        <p14:creationId xmlns:p14="http://schemas.microsoft.com/office/powerpoint/2010/main" val="7830208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3BB1E7-4D50-F935-CB4E-39C393A68E05}"/>
              </a:ext>
            </a:extLst>
          </p:cNvPr>
          <p:cNvSpPr>
            <a:spLocks noGrp="1"/>
          </p:cNvSpPr>
          <p:nvPr>
            <p:ph idx="1"/>
          </p:nvPr>
        </p:nvSpPr>
        <p:spPr>
          <a:xfrm>
            <a:off x="394447" y="689547"/>
            <a:ext cx="11403106" cy="5841882"/>
          </a:xfrm>
        </p:spPr>
        <p:txBody>
          <a:bodyPr>
            <a:normAutofit/>
          </a:bodyPr>
          <a:lstStyle/>
          <a:p>
            <a:pPr marL="0" indent="0">
              <a:buNone/>
            </a:pPr>
            <a:r>
              <a:rPr lang="fr-FR" dirty="0">
                <a:solidFill>
                  <a:srgbClr val="0070C0"/>
                </a:solidFill>
              </a:rPr>
              <a:t>« Hervé </a:t>
            </a:r>
            <a:r>
              <a:rPr lang="fr-FR" dirty="0" err="1">
                <a:solidFill>
                  <a:srgbClr val="0070C0"/>
                </a:solidFill>
              </a:rPr>
              <a:t>Pierra</a:t>
            </a:r>
            <a:r>
              <a:rPr lang="fr-FR" dirty="0">
                <a:solidFill>
                  <a:srgbClr val="0070C0"/>
                </a:solidFill>
              </a:rPr>
              <a:t>, mort après huit ans de coma végétatif.</a:t>
            </a:r>
          </a:p>
          <a:p>
            <a:pPr marL="0" indent="0">
              <a:buNone/>
            </a:pPr>
            <a:r>
              <a:rPr lang="fr-FR" dirty="0">
                <a:solidFill>
                  <a:srgbClr val="0070C0"/>
                </a:solidFill>
              </a:rPr>
              <a:t>À l’âge de 20 ans, Hervé </a:t>
            </a:r>
            <a:r>
              <a:rPr lang="fr-FR" dirty="0" err="1">
                <a:solidFill>
                  <a:srgbClr val="0070C0"/>
                </a:solidFill>
              </a:rPr>
              <a:t>Pierra</a:t>
            </a:r>
            <a:r>
              <a:rPr lang="fr-FR" dirty="0">
                <a:solidFill>
                  <a:srgbClr val="0070C0"/>
                </a:solidFill>
              </a:rPr>
              <a:t> tente de se suicider. Son père le sauve, mais le cerveau est trop endommagé. Le jeune homme est plongé dans un coma végétatif irréversible et est maintenu en vie durant huit ans grâce à une sonde d’alimentation. C’est l’une des premières fois que la loi Leonetti s’applique. Après la parution des décrets, la famille dépose une requête auprès du médecin-chef de l’hôpital de Saumur. L’équipe médicale la rejette. Après plusieurs négociations et une visite des membres du centre d’éthique clinique de l’hôpital Cochin qui concluent que la demande des parents est « légitime et recevable », l’équipe accepte.</a:t>
            </a:r>
            <a:r>
              <a:rPr lang="fr-FR" b="1" dirty="0">
                <a:solidFill>
                  <a:srgbClr val="0070C0"/>
                </a:solidFill>
              </a:rPr>
              <a:t> Le protocole ne prévoit toutefois pas de sédation mais un retrait de la sonde d’alimentation. Le jeune homme agonise pendant six jours avant de décéder. </a:t>
            </a:r>
            <a:r>
              <a:rPr lang="fr-FR" dirty="0">
                <a:solidFill>
                  <a:srgbClr val="0070C0"/>
                </a:solidFill>
              </a:rPr>
              <a:t>»</a:t>
            </a:r>
          </a:p>
        </p:txBody>
      </p:sp>
    </p:spTree>
    <p:extLst>
      <p:ext uri="{BB962C8B-B14F-4D97-AF65-F5344CB8AC3E}">
        <p14:creationId xmlns:p14="http://schemas.microsoft.com/office/powerpoint/2010/main" val="16431175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3BB1E7-4D50-F935-CB4E-39C393A68E05}"/>
              </a:ext>
            </a:extLst>
          </p:cNvPr>
          <p:cNvSpPr>
            <a:spLocks noGrp="1"/>
          </p:cNvSpPr>
          <p:nvPr>
            <p:ph idx="1"/>
          </p:nvPr>
        </p:nvSpPr>
        <p:spPr>
          <a:xfrm>
            <a:off x="394447" y="1224079"/>
            <a:ext cx="11403106" cy="4850150"/>
          </a:xfrm>
        </p:spPr>
        <p:txBody>
          <a:bodyPr>
            <a:normAutofit/>
          </a:bodyPr>
          <a:lstStyle/>
          <a:p>
            <a:pPr marL="0" indent="0">
              <a:buNone/>
            </a:pPr>
            <a:r>
              <a:rPr lang="fr-FR" dirty="0">
                <a:solidFill>
                  <a:srgbClr val="0070C0"/>
                </a:solidFill>
              </a:rPr>
              <a:t>« Chantal </a:t>
            </a:r>
            <a:r>
              <a:rPr lang="fr-FR" dirty="0" err="1">
                <a:solidFill>
                  <a:srgbClr val="0070C0"/>
                </a:solidFill>
              </a:rPr>
              <a:t>Sébire</a:t>
            </a:r>
            <a:r>
              <a:rPr lang="fr-FR" dirty="0">
                <a:solidFill>
                  <a:srgbClr val="0070C0"/>
                </a:solidFill>
              </a:rPr>
              <a:t>, pour une évolution de la loi.</a:t>
            </a:r>
          </a:p>
          <a:p>
            <a:pPr marL="0" indent="0">
              <a:buNone/>
            </a:pPr>
            <a:r>
              <a:rPr lang="fr-FR" dirty="0">
                <a:solidFill>
                  <a:srgbClr val="0070C0"/>
                </a:solidFill>
              </a:rPr>
              <a:t>Atteinte d’une tumeur incurable des sinus qui déforme son visage et la fait souffrir atrocement, Chantal </a:t>
            </a:r>
            <a:r>
              <a:rPr lang="fr-FR" dirty="0" err="1">
                <a:solidFill>
                  <a:srgbClr val="0070C0"/>
                </a:solidFill>
              </a:rPr>
              <a:t>Sébire</a:t>
            </a:r>
            <a:r>
              <a:rPr lang="fr-FR" dirty="0">
                <a:solidFill>
                  <a:srgbClr val="0070C0"/>
                </a:solidFill>
              </a:rPr>
              <a:t> souhaite bénéficier d’un suicide assisté. Elle en appelle publiquement à Nicolas Sarkozy. Faute de réponse positive, l’enseignante de 52 ans mettra fin à ses jours elle-même en absorbant une dose mortelle de barbituriques</a:t>
            </a:r>
            <a:r>
              <a:rPr lang="fr-FR" b="1" dirty="0">
                <a:solidFill>
                  <a:srgbClr val="0070C0"/>
                </a:solidFill>
              </a:rPr>
              <a:t>. La médiatisation de son cas a fait évoluer la législation. La loi Claeys-Leonetti promulguée en 2016 va ainsi instaurer, dans certains cas, un droit à la « sédation profonde et continue » pour les personnes atteintes d’une maladie grave et incurable en phase terminale</a:t>
            </a:r>
            <a:r>
              <a:rPr lang="fr-FR" dirty="0">
                <a:solidFill>
                  <a:srgbClr val="0070C0"/>
                </a:solidFill>
              </a:rPr>
              <a:t>. »</a:t>
            </a:r>
          </a:p>
        </p:txBody>
      </p:sp>
    </p:spTree>
    <p:extLst>
      <p:ext uri="{BB962C8B-B14F-4D97-AF65-F5344CB8AC3E}">
        <p14:creationId xmlns:p14="http://schemas.microsoft.com/office/powerpoint/2010/main" val="38678671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3BB1E7-4D50-F935-CB4E-39C393A68E05}"/>
              </a:ext>
            </a:extLst>
          </p:cNvPr>
          <p:cNvSpPr>
            <a:spLocks noGrp="1"/>
          </p:cNvSpPr>
          <p:nvPr>
            <p:ph idx="1"/>
          </p:nvPr>
        </p:nvSpPr>
        <p:spPr>
          <a:xfrm>
            <a:off x="394447" y="690112"/>
            <a:ext cx="11403106" cy="5451895"/>
          </a:xfrm>
        </p:spPr>
        <p:txBody>
          <a:bodyPr>
            <a:normAutofit/>
          </a:bodyPr>
          <a:lstStyle/>
          <a:p>
            <a:pPr marL="0" indent="0">
              <a:buNone/>
            </a:pPr>
            <a:r>
              <a:rPr lang="fr-FR" dirty="0">
                <a:solidFill>
                  <a:srgbClr val="0070C0"/>
                </a:solidFill>
              </a:rPr>
              <a:t>« Vincent Lambert, symbole du débat sur la fin de vie.</a:t>
            </a:r>
          </a:p>
          <a:p>
            <a:pPr marL="0" indent="0">
              <a:buNone/>
            </a:pPr>
            <a:r>
              <a:rPr lang="fr-FR" dirty="0">
                <a:solidFill>
                  <a:srgbClr val="0070C0"/>
                </a:solidFill>
              </a:rPr>
              <a:t>Après un accident de voiture en 2008, Vincent Lambert se trouve dans un état de conscience minimale et dans l’incapacité de se mouvoir, de communiquer ou de se nourrir. Assez vite, le docteur et l’équipe du CHU de Reims, où il est plongé dans un état de coma végétatif disent observer des réactions chez l’infirmier de 32 ans montrant qu’il souhaite un arrêt des soins. Ils décident, avec l’accord de son épouse Rachel, de stopper les traitements. </a:t>
            </a:r>
            <a:r>
              <a:rPr lang="fr-FR" b="1" dirty="0">
                <a:solidFill>
                  <a:srgbClr val="0070C0"/>
                </a:solidFill>
              </a:rPr>
              <a:t>Une interruption permise par la première loi Leonetti</a:t>
            </a:r>
            <a:r>
              <a:rPr lang="fr-FR" dirty="0">
                <a:solidFill>
                  <a:srgbClr val="0070C0"/>
                </a:solidFill>
              </a:rPr>
              <a:t>. Ses parents, n’étant pas informés, contestent cette décision. »</a:t>
            </a:r>
          </a:p>
        </p:txBody>
      </p:sp>
    </p:spTree>
    <p:extLst>
      <p:ext uri="{BB962C8B-B14F-4D97-AF65-F5344CB8AC3E}">
        <p14:creationId xmlns:p14="http://schemas.microsoft.com/office/powerpoint/2010/main" val="11712009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3BB1E7-4D50-F935-CB4E-39C393A68E05}"/>
              </a:ext>
            </a:extLst>
          </p:cNvPr>
          <p:cNvSpPr>
            <a:spLocks noGrp="1"/>
          </p:cNvSpPr>
          <p:nvPr>
            <p:ph idx="1"/>
          </p:nvPr>
        </p:nvSpPr>
        <p:spPr>
          <a:xfrm>
            <a:off x="523274" y="595859"/>
            <a:ext cx="11145452" cy="5666282"/>
          </a:xfrm>
        </p:spPr>
        <p:txBody>
          <a:bodyPr>
            <a:normAutofit/>
          </a:bodyPr>
          <a:lstStyle/>
          <a:p>
            <a:pPr marL="0" indent="0">
              <a:buNone/>
            </a:pPr>
            <a:r>
              <a:rPr lang="fr-FR" dirty="0">
                <a:solidFill>
                  <a:srgbClr val="0070C0"/>
                </a:solidFill>
              </a:rPr>
              <a:t>« Les vieux amants du Lutetia », novembre 2013.</a:t>
            </a:r>
          </a:p>
          <a:p>
            <a:pPr marL="0" indent="0">
              <a:buNone/>
            </a:pPr>
            <a:r>
              <a:rPr lang="fr-FR" dirty="0">
                <a:solidFill>
                  <a:srgbClr val="0070C0"/>
                </a:solidFill>
              </a:rPr>
              <a:t>Bernard et Georgette Cazes, tous deux âgés de 86 ans, se sont donné la mort dans une chambre de l’hôtel Lutetia, à Paris, en novembre 2013. Brillants intellectuels, </a:t>
            </a:r>
            <a:r>
              <a:rPr lang="fr-FR" b="1" dirty="0">
                <a:solidFill>
                  <a:srgbClr val="0070C0"/>
                </a:solidFill>
              </a:rPr>
              <a:t>ils laissent deux lettres manuscrites, une destinée à leur famille et l’autre au procureur de la République. </a:t>
            </a:r>
            <a:r>
              <a:rPr lang="fr-FR" dirty="0">
                <a:solidFill>
                  <a:srgbClr val="0070C0"/>
                </a:solidFill>
              </a:rPr>
              <a:t>Dans celle-ci, Georgette dénonce l’absence de loi permettant de mourir « sereinement ». « De quel droit empêcher une personne n’ayant plus de charges, en règle avec le fisc, ayant travaillé toutes les années voulues et ayant exercé des activités de bénévolat, de quel droit la contraindre à des pratiques cruelles quand on veut quitter la vie ? », écrit-elle. »</a:t>
            </a:r>
          </a:p>
        </p:txBody>
      </p:sp>
    </p:spTree>
    <p:extLst>
      <p:ext uri="{BB962C8B-B14F-4D97-AF65-F5344CB8AC3E}">
        <p14:creationId xmlns:p14="http://schemas.microsoft.com/office/powerpoint/2010/main" val="14472516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3BB1E7-4D50-F935-CB4E-39C393A68E05}"/>
              </a:ext>
            </a:extLst>
          </p:cNvPr>
          <p:cNvSpPr>
            <a:spLocks noGrp="1"/>
          </p:cNvSpPr>
          <p:nvPr>
            <p:ph idx="1"/>
          </p:nvPr>
        </p:nvSpPr>
        <p:spPr>
          <a:xfrm>
            <a:off x="311972" y="279699"/>
            <a:ext cx="11403106" cy="5948573"/>
          </a:xfrm>
        </p:spPr>
        <p:txBody>
          <a:bodyPr>
            <a:normAutofit/>
          </a:bodyPr>
          <a:lstStyle/>
          <a:p>
            <a:pPr marL="0" indent="0">
              <a:buNone/>
            </a:pPr>
            <a:r>
              <a:rPr lang="fr-FR" dirty="0">
                <a:solidFill>
                  <a:srgbClr val="0070C0"/>
                </a:solidFill>
              </a:rPr>
              <a:t>« Alain </a:t>
            </a:r>
            <a:r>
              <a:rPr lang="fr-FR" dirty="0" err="1">
                <a:solidFill>
                  <a:srgbClr val="0070C0"/>
                </a:solidFill>
              </a:rPr>
              <a:t>Cocq</a:t>
            </a:r>
            <a:r>
              <a:rPr lang="fr-FR" dirty="0">
                <a:solidFill>
                  <a:srgbClr val="0070C0"/>
                </a:solidFill>
              </a:rPr>
              <a:t>, mort en 2021.</a:t>
            </a:r>
          </a:p>
          <a:p>
            <a:pPr marL="0" indent="0">
              <a:buNone/>
            </a:pPr>
            <a:r>
              <a:rPr lang="fr-FR" dirty="0">
                <a:solidFill>
                  <a:srgbClr val="0070C0"/>
                </a:solidFill>
              </a:rPr>
              <a:t>Diagnostiqué à 23 ans d’une maladie orpheline incurable qui l’a conduit à vivre 35 ans handicapé, Alain </a:t>
            </a:r>
            <a:r>
              <a:rPr lang="fr-FR" dirty="0" err="1">
                <a:solidFill>
                  <a:srgbClr val="0070C0"/>
                </a:solidFill>
              </a:rPr>
              <a:t>Cocq</a:t>
            </a:r>
            <a:r>
              <a:rPr lang="fr-FR" dirty="0">
                <a:solidFill>
                  <a:srgbClr val="0070C0"/>
                </a:solidFill>
              </a:rPr>
              <a:t> est décédé à l’âge de 57 ans en juin 2021. </a:t>
            </a:r>
            <a:r>
              <a:rPr lang="fr-FR" b="1" dirty="0">
                <a:solidFill>
                  <a:srgbClr val="0070C0"/>
                </a:solidFill>
              </a:rPr>
              <a:t>Malgré ses souffrances, Alain </a:t>
            </a:r>
            <a:r>
              <a:rPr lang="fr-FR" b="1" dirty="0" err="1">
                <a:solidFill>
                  <a:srgbClr val="0070C0"/>
                </a:solidFill>
              </a:rPr>
              <a:t>Cocq</a:t>
            </a:r>
            <a:r>
              <a:rPr lang="fr-FR" b="1" dirty="0">
                <a:solidFill>
                  <a:srgbClr val="0070C0"/>
                </a:solidFill>
              </a:rPr>
              <a:t> ne pouvait bénéficier de la loi Claeys-Leonetti car cette dernière ne concerne que les malades dont le pronostic vital est engagé « à court terme ». </a:t>
            </a:r>
            <a:r>
              <a:rPr lang="fr-FR" dirty="0">
                <a:solidFill>
                  <a:srgbClr val="0070C0"/>
                </a:solidFill>
              </a:rPr>
              <a:t>Il avait ainsi pris à partie Emmanuel Macron qui avait refusé en août 2020 de donner l’autorisation au corps médical de lui prescrire un barbiturique puissant pour « partir en paix ». Alain </a:t>
            </a:r>
            <a:r>
              <a:rPr lang="fr-FR" dirty="0" err="1">
                <a:solidFill>
                  <a:srgbClr val="0070C0"/>
                </a:solidFill>
              </a:rPr>
              <a:t>Cocq</a:t>
            </a:r>
            <a:r>
              <a:rPr lang="fr-FR" dirty="0">
                <a:solidFill>
                  <a:srgbClr val="0070C0"/>
                </a:solidFill>
              </a:rPr>
              <a:t> avait ensuite tenté à deux reprises de se laisser mourir en faisant la grève de la faim et des soins. Dans un ultime courrier, il avait appelé Emmanuel Macron et les députés à légiférer sur l’euthanasie et l’aide active à mourir. </a:t>
            </a:r>
            <a:r>
              <a:rPr lang="fr-FR" b="1" dirty="0">
                <a:solidFill>
                  <a:srgbClr val="0070C0"/>
                </a:solidFill>
              </a:rPr>
              <a:t>Avant de partir en Suisse et de recourir au suicide assisté</a:t>
            </a:r>
            <a:r>
              <a:rPr lang="fr-FR" dirty="0">
                <a:solidFill>
                  <a:srgbClr val="0070C0"/>
                </a:solidFill>
              </a:rPr>
              <a:t>. »</a:t>
            </a:r>
          </a:p>
        </p:txBody>
      </p:sp>
    </p:spTree>
    <p:extLst>
      <p:ext uri="{BB962C8B-B14F-4D97-AF65-F5344CB8AC3E}">
        <p14:creationId xmlns:p14="http://schemas.microsoft.com/office/powerpoint/2010/main" val="32932973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 coins arrondis 16">
            <a:extLst>
              <a:ext uri="{FF2B5EF4-FFF2-40B4-BE49-F238E27FC236}">
                <a16:creationId xmlns:a16="http://schemas.microsoft.com/office/drawing/2014/main" id="{F5BB8861-8282-4E84-84E5-72F95A4D1621}"/>
              </a:ext>
            </a:extLst>
          </p:cNvPr>
          <p:cNvSpPr/>
          <p:nvPr/>
        </p:nvSpPr>
        <p:spPr>
          <a:xfrm>
            <a:off x="6037922" y="2446306"/>
            <a:ext cx="6009112" cy="4073525"/>
          </a:xfrm>
          <a:prstGeom prst="roundRect">
            <a:avLst/>
          </a:prstGeom>
          <a:solidFill>
            <a:schemeClr val="bg1"/>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03429084-0C3C-49D5-9C00-7E25742EA3AF}"/>
              </a:ext>
            </a:extLst>
          </p:cNvPr>
          <p:cNvSpPr/>
          <p:nvPr/>
        </p:nvSpPr>
        <p:spPr>
          <a:xfrm>
            <a:off x="6305128" y="1427362"/>
            <a:ext cx="5586523" cy="892097"/>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855EECC5-0849-4230-8384-7BFACE830EFD}"/>
              </a:ext>
            </a:extLst>
          </p:cNvPr>
          <p:cNvSpPr/>
          <p:nvPr/>
        </p:nvSpPr>
        <p:spPr>
          <a:xfrm>
            <a:off x="144965" y="2475578"/>
            <a:ext cx="5764563" cy="4044253"/>
          </a:xfrm>
          <a:prstGeom prst="roundRect">
            <a:avLst/>
          </a:prstGeom>
          <a:solidFill>
            <a:schemeClr val="bg1"/>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21817312-20B7-425F-BEF9-C32E98077E3F}"/>
              </a:ext>
            </a:extLst>
          </p:cNvPr>
          <p:cNvSpPr/>
          <p:nvPr/>
        </p:nvSpPr>
        <p:spPr>
          <a:xfrm>
            <a:off x="144966" y="1427362"/>
            <a:ext cx="5586522" cy="892097"/>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1215E8B4-AF31-4E8C-AC3F-25E3C709E390}"/>
              </a:ext>
            </a:extLst>
          </p:cNvPr>
          <p:cNvSpPr>
            <a:spLocks noGrp="1"/>
          </p:cNvSpPr>
          <p:nvPr>
            <p:ph idx="1"/>
          </p:nvPr>
        </p:nvSpPr>
        <p:spPr>
          <a:xfrm>
            <a:off x="993590" y="661732"/>
            <a:ext cx="11111522" cy="495994"/>
          </a:xfrm>
        </p:spPr>
        <p:txBody>
          <a:bodyPr vert="horz" lIns="91440" tIns="45720" rIns="91440" bIns="45720" rtlCol="0" anchor="t">
            <a:noAutofit/>
          </a:bodyPr>
          <a:lstStyle/>
          <a:p>
            <a:pPr lvl="1">
              <a:lnSpc>
                <a:spcPct val="80000"/>
              </a:lnSpc>
              <a:spcBef>
                <a:spcPts val="1000"/>
              </a:spcBef>
            </a:pPr>
            <a:r>
              <a:rPr lang="fr-FR" sz="2800" b="1" dirty="0"/>
              <a:t>Sur l’euthanasie, des sensibilités très diverses voire opposées </a:t>
            </a:r>
            <a:r>
              <a:rPr lang="fr-FR" sz="2800" dirty="0"/>
              <a:t>:</a:t>
            </a:r>
          </a:p>
        </p:txBody>
      </p:sp>
      <p:sp>
        <p:nvSpPr>
          <p:cNvPr id="5" name="ZoneTexte 4">
            <a:extLst>
              <a:ext uri="{FF2B5EF4-FFF2-40B4-BE49-F238E27FC236}">
                <a16:creationId xmlns:a16="http://schemas.microsoft.com/office/drawing/2014/main" id="{8501CA2D-F30F-4531-81FB-7D58B713D4A5}"/>
              </a:ext>
            </a:extLst>
          </p:cNvPr>
          <p:cNvSpPr txBox="1"/>
          <p:nvPr/>
        </p:nvSpPr>
        <p:spPr>
          <a:xfrm>
            <a:off x="6154080" y="2497181"/>
            <a:ext cx="5834878" cy="3932743"/>
          </a:xfrm>
          <a:prstGeom prst="rect">
            <a:avLst/>
          </a:prstGeom>
          <a:noFill/>
        </p:spPr>
        <p:txBody>
          <a:bodyPr wrap="square">
            <a:spAutoFit/>
          </a:bodyPr>
          <a:lstStyle/>
          <a:p>
            <a:pPr algn="ctr">
              <a:lnSpc>
                <a:spcPct val="80000"/>
              </a:lnSpc>
              <a:spcBef>
                <a:spcPts val="1000"/>
              </a:spcBef>
            </a:pPr>
            <a:r>
              <a:rPr lang="fr-FR" sz="2800" dirty="0">
                <a:cs typeface="Calibri"/>
              </a:rPr>
              <a:t>Arguments des </a:t>
            </a:r>
            <a:r>
              <a:rPr lang="fr-FR" sz="2800" b="1" dirty="0">
                <a:solidFill>
                  <a:srgbClr val="00B050"/>
                </a:solidFill>
                <a:cs typeface="Calibri"/>
              </a:rPr>
              <a:t>partisans</a:t>
            </a:r>
            <a:r>
              <a:rPr lang="fr-FR" sz="2800" dirty="0">
                <a:cs typeface="Calibri"/>
              </a:rPr>
              <a:t> :</a:t>
            </a:r>
          </a:p>
          <a:p>
            <a:pPr marL="268288" lvl="1" indent="-268288">
              <a:lnSpc>
                <a:spcPct val="80000"/>
              </a:lnSpc>
              <a:spcBef>
                <a:spcPts val="1000"/>
              </a:spcBef>
              <a:buFont typeface="Arial" panose="020B0604020202020204" pitchFamily="34" charset="0"/>
              <a:buChar char="•"/>
            </a:pPr>
            <a:r>
              <a:rPr lang="fr-FR" sz="2800" dirty="0">
                <a:cs typeface="Calibri"/>
              </a:rPr>
              <a:t>La </a:t>
            </a:r>
            <a:r>
              <a:rPr lang="fr-FR" sz="2800" b="1" dirty="0">
                <a:cs typeface="Calibri"/>
              </a:rPr>
              <a:t>qualité de la vie</a:t>
            </a:r>
            <a:r>
              <a:rPr lang="fr-FR" sz="2800" dirty="0">
                <a:cs typeface="Calibri"/>
              </a:rPr>
              <a:t> : en cas de souffrances insupportables, à quoi bon un "acharnement thérapeutique" ?</a:t>
            </a:r>
          </a:p>
          <a:p>
            <a:pPr marL="268288" lvl="1" indent="-268288">
              <a:lnSpc>
                <a:spcPct val="80000"/>
              </a:lnSpc>
              <a:spcBef>
                <a:spcPts val="1000"/>
              </a:spcBef>
              <a:buFont typeface="Arial" panose="020B0604020202020204" pitchFamily="34" charset="0"/>
              <a:buChar char="•"/>
            </a:pPr>
            <a:r>
              <a:rPr lang="fr-FR" sz="2800" dirty="0">
                <a:cs typeface="Calibri"/>
              </a:rPr>
              <a:t>L'</a:t>
            </a:r>
            <a:r>
              <a:rPr lang="fr-FR" sz="2800" b="1" dirty="0">
                <a:cs typeface="Calibri"/>
              </a:rPr>
              <a:t>autonomie </a:t>
            </a:r>
            <a:r>
              <a:rPr lang="fr-FR" sz="2800" dirty="0">
                <a:cs typeface="Calibri"/>
              </a:rPr>
              <a:t>et la </a:t>
            </a:r>
            <a:r>
              <a:rPr lang="fr-FR" sz="2800" b="1" dirty="0">
                <a:cs typeface="Calibri"/>
              </a:rPr>
              <a:t>dignité </a:t>
            </a:r>
            <a:r>
              <a:rPr lang="fr-FR" sz="2800" dirty="0">
                <a:cs typeface="Calibri"/>
              </a:rPr>
              <a:t>du patient: il a le droit de décider de ce qu'il en est, relativement à sa vie et sa mort.</a:t>
            </a:r>
          </a:p>
          <a:p>
            <a:pPr marL="268288" lvl="1" indent="-268288">
              <a:lnSpc>
                <a:spcPct val="80000"/>
              </a:lnSpc>
              <a:spcBef>
                <a:spcPts val="1000"/>
              </a:spcBef>
              <a:buFont typeface="Arial" panose="020B0604020202020204" pitchFamily="34" charset="0"/>
              <a:buChar char="•"/>
            </a:pPr>
            <a:r>
              <a:rPr lang="fr-FR" sz="2800" dirty="0">
                <a:cs typeface="Calibri"/>
              </a:rPr>
              <a:t>Un </a:t>
            </a:r>
            <a:r>
              <a:rPr lang="fr-FR" sz="2800" b="1" dirty="0">
                <a:cs typeface="Calibri"/>
              </a:rPr>
              <a:t>effet pervers </a:t>
            </a:r>
            <a:r>
              <a:rPr lang="fr-FR" sz="2800" dirty="0">
                <a:cs typeface="Calibri"/>
              </a:rPr>
              <a:t>: une incitation au suicide</a:t>
            </a:r>
          </a:p>
        </p:txBody>
      </p:sp>
      <p:sp>
        <p:nvSpPr>
          <p:cNvPr id="6" name="ZoneTexte 5">
            <a:extLst>
              <a:ext uri="{FF2B5EF4-FFF2-40B4-BE49-F238E27FC236}">
                <a16:creationId xmlns:a16="http://schemas.microsoft.com/office/drawing/2014/main" id="{E4B5CD42-6A4B-4C03-B1C5-9125113F4A37}"/>
              </a:ext>
            </a:extLst>
          </p:cNvPr>
          <p:cNvSpPr txBox="1"/>
          <p:nvPr/>
        </p:nvSpPr>
        <p:spPr>
          <a:xfrm>
            <a:off x="86888" y="2587089"/>
            <a:ext cx="5951034" cy="3588034"/>
          </a:xfrm>
          <a:prstGeom prst="rect">
            <a:avLst/>
          </a:prstGeom>
          <a:noFill/>
        </p:spPr>
        <p:txBody>
          <a:bodyPr wrap="square">
            <a:spAutoFit/>
          </a:bodyPr>
          <a:lstStyle/>
          <a:p>
            <a:pPr algn="ctr">
              <a:lnSpc>
                <a:spcPct val="80000"/>
              </a:lnSpc>
              <a:spcBef>
                <a:spcPts val="1000"/>
              </a:spcBef>
            </a:pPr>
            <a:r>
              <a:rPr lang="fr-FR" sz="2800" dirty="0">
                <a:cs typeface="Calibri"/>
              </a:rPr>
              <a:t>Arguments des </a:t>
            </a:r>
            <a:r>
              <a:rPr lang="fr-FR" sz="2800" b="1" dirty="0">
                <a:solidFill>
                  <a:srgbClr val="FF0000"/>
                </a:solidFill>
                <a:cs typeface="Calibri"/>
              </a:rPr>
              <a:t>opposants</a:t>
            </a:r>
            <a:r>
              <a:rPr lang="fr-FR" sz="2800" dirty="0">
                <a:cs typeface="Calibri"/>
              </a:rPr>
              <a:t> :</a:t>
            </a:r>
          </a:p>
          <a:p>
            <a:pPr marL="355600" lvl="1" indent="-269875">
              <a:lnSpc>
                <a:spcPct val="80000"/>
              </a:lnSpc>
              <a:spcBef>
                <a:spcPts val="1000"/>
              </a:spcBef>
              <a:buFont typeface="Arial" panose="020B0604020202020204" pitchFamily="34" charset="0"/>
              <a:buChar char="•"/>
            </a:pPr>
            <a:r>
              <a:rPr lang="fr-FR" sz="2800" dirty="0">
                <a:cs typeface="Calibri"/>
              </a:rPr>
              <a:t>Le respect inconditionnel de la </a:t>
            </a:r>
            <a:r>
              <a:rPr lang="fr-FR" sz="2800" b="1" dirty="0">
                <a:cs typeface="Calibri"/>
              </a:rPr>
              <a:t>vie humaine comme valeur suprême</a:t>
            </a:r>
            <a:r>
              <a:rPr lang="fr-FR" sz="2800" dirty="0">
                <a:cs typeface="Calibri"/>
              </a:rPr>
              <a:t>.</a:t>
            </a:r>
          </a:p>
          <a:p>
            <a:pPr marL="355600" lvl="1" indent="-269875">
              <a:lnSpc>
                <a:spcPct val="80000"/>
              </a:lnSpc>
              <a:spcBef>
                <a:spcPts val="1000"/>
              </a:spcBef>
              <a:buFont typeface="Arial" panose="020B0604020202020204" pitchFamily="34" charset="0"/>
              <a:buChar char="•"/>
            </a:pPr>
            <a:r>
              <a:rPr lang="fr-FR" sz="2800" dirty="0">
                <a:cs typeface="Calibri"/>
              </a:rPr>
              <a:t>La croyance en ce que ce n’est </a:t>
            </a:r>
            <a:r>
              <a:rPr lang="fr-FR" sz="2800" b="1" dirty="0">
                <a:cs typeface="Calibri"/>
              </a:rPr>
              <a:t>pas aux êtres humains de décider de la fin de la vie</a:t>
            </a:r>
            <a:r>
              <a:rPr lang="fr-FR" sz="2800" dirty="0">
                <a:cs typeface="Calibri"/>
              </a:rPr>
              <a:t>.</a:t>
            </a:r>
          </a:p>
          <a:p>
            <a:pPr marL="355600" lvl="1" indent="-269875">
              <a:lnSpc>
                <a:spcPct val="80000"/>
              </a:lnSpc>
              <a:spcBef>
                <a:spcPts val="1000"/>
              </a:spcBef>
              <a:buFont typeface="Arial" panose="020B0604020202020204" pitchFamily="34" charset="0"/>
              <a:buChar char="•"/>
            </a:pPr>
            <a:r>
              <a:rPr lang="fr-FR" sz="2800" dirty="0">
                <a:cs typeface="Calibri"/>
              </a:rPr>
              <a:t>Crainte que la légalisation </a:t>
            </a:r>
            <a:r>
              <a:rPr lang="fr-FR" sz="2800" b="1" dirty="0">
                <a:cs typeface="Calibri"/>
              </a:rPr>
              <a:t>n’ouvre la porte à des abus (argument de la « pente fatale ») </a:t>
            </a:r>
            <a:r>
              <a:rPr lang="fr-FR" sz="2800" b="1" i="1" dirty="0">
                <a:cs typeface="Calibri"/>
                <a:sym typeface="Wingdings" panose="05000000000000000000" pitchFamily="2" charset="2"/>
              </a:rPr>
              <a:t> voir ci-après</a:t>
            </a:r>
            <a:endParaRPr lang="fr-FR" sz="2800" b="1" i="1" dirty="0">
              <a:cs typeface="Calibri"/>
            </a:endParaRPr>
          </a:p>
        </p:txBody>
      </p:sp>
      <p:sp>
        <p:nvSpPr>
          <p:cNvPr id="8" name="ZoneTexte 7">
            <a:extLst>
              <a:ext uri="{FF2B5EF4-FFF2-40B4-BE49-F238E27FC236}">
                <a16:creationId xmlns:a16="http://schemas.microsoft.com/office/drawing/2014/main" id="{D58B4C1B-946D-4DBB-B895-8DAC4894AC6E}"/>
              </a:ext>
            </a:extLst>
          </p:cNvPr>
          <p:cNvSpPr txBox="1"/>
          <p:nvPr/>
        </p:nvSpPr>
        <p:spPr>
          <a:xfrm>
            <a:off x="144966" y="1427362"/>
            <a:ext cx="5586522" cy="790345"/>
          </a:xfrm>
          <a:prstGeom prst="rect">
            <a:avLst/>
          </a:prstGeom>
          <a:noFill/>
        </p:spPr>
        <p:txBody>
          <a:bodyPr wrap="square">
            <a:spAutoFit/>
          </a:bodyPr>
          <a:lstStyle/>
          <a:p>
            <a:pPr marL="0" lvl="2" algn="ctr">
              <a:lnSpc>
                <a:spcPct val="80000"/>
              </a:lnSpc>
              <a:spcBef>
                <a:spcPts val="1000"/>
              </a:spcBef>
              <a:spcAft>
                <a:spcPts val="1200"/>
              </a:spcAft>
            </a:pPr>
            <a:r>
              <a:rPr lang="fr-FR" sz="2800" b="1" dirty="0">
                <a:solidFill>
                  <a:schemeClr val="bg1"/>
                </a:solidFill>
              </a:rPr>
              <a:t>Eglise catholique, drastiquement opposée</a:t>
            </a:r>
          </a:p>
        </p:txBody>
      </p:sp>
      <p:sp>
        <p:nvSpPr>
          <p:cNvPr id="10" name="ZoneTexte 9">
            <a:extLst>
              <a:ext uri="{FF2B5EF4-FFF2-40B4-BE49-F238E27FC236}">
                <a16:creationId xmlns:a16="http://schemas.microsoft.com/office/drawing/2014/main" id="{58B77C64-E222-4612-9811-83C6CC1C9C00}"/>
              </a:ext>
            </a:extLst>
          </p:cNvPr>
          <p:cNvSpPr txBox="1"/>
          <p:nvPr/>
        </p:nvSpPr>
        <p:spPr>
          <a:xfrm>
            <a:off x="6305128" y="1460926"/>
            <a:ext cx="5613513" cy="790345"/>
          </a:xfrm>
          <a:prstGeom prst="rect">
            <a:avLst/>
          </a:prstGeom>
          <a:noFill/>
        </p:spPr>
        <p:txBody>
          <a:bodyPr wrap="square">
            <a:spAutoFit/>
          </a:bodyPr>
          <a:lstStyle>
            <a:defPPr>
              <a:defRPr lang="fr-FR"/>
            </a:defPPr>
            <a:lvl3pPr marL="0" lvl="2" algn="ctr">
              <a:lnSpc>
                <a:spcPct val="80000"/>
              </a:lnSpc>
              <a:spcBef>
                <a:spcPts val="1000"/>
              </a:spcBef>
              <a:spcAft>
                <a:spcPts val="1200"/>
              </a:spcAft>
              <a:defRPr sz="2800" b="1">
                <a:solidFill>
                  <a:schemeClr val="bg1"/>
                </a:solidFill>
              </a:defRPr>
            </a:lvl3pPr>
          </a:lstStyle>
          <a:p>
            <a:pPr lvl="2"/>
            <a:r>
              <a:rPr lang="fr-FR" dirty="0"/>
              <a:t>L’AMD (Association pour le droit de mourir dans la dignité)</a:t>
            </a:r>
          </a:p>
        </p:txBody>
      </p:sp>
    </p:spTree>
    <p:extLst>
      <p:ext uri="{BB962C8B-B14F-4D97-AF65-F5344CB8AC3E}">
        <p14:creationId xmlns:p14="http://schemas.microsoft.com/office/powerpoint/2010/main" val="11161251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750BB3-AB72-4194-824C-7FE5FC1AAB34}"/>
              </a:ext>
            </a:extLst>
          </p:cNvPr>
          <p:cNvSpPr>
            <a:spLocks noGrp="1"/>
          </p:cNvSpPr>
          <p:nvPr>
            <p:ph idx="1"/>
          </p:nvPr>
        </p:nvSpPr>
        <p:spPr>
          <a:xfrm>
            <a:off x="838200" y="2585839"/>
            <a:ext cx="10515600" cy="706002"/>
          </a:xfr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p>
            <a:pPr algn="ctr">
              <a:buFont typeface="Wingdings" panose="05000000000000000000" pitchFamily="2" charset="2"/>
              <a:buChar char="à"/>
            </a:pPr>
            <a:r>
              <a:rPr lang="fr-FR" sz="3200" dirty="0"/>
              <a:t>Quels « abus » craignent les opposants à l’euthanasie?</a:t>
            </a:r>
          </a:p>
          <a:p>
            <a:pPr algn="ctr">
              <a:buFont typeface="Wingdings" panose="05000000000000000000" pitchFamily="2" charset="2"/>
              <a:buChar char="à"/>
            </a:pPr>
            <a:endParaRPr lang="fr-FR" sz="3200" dirty="0"/>
          </a:p>
        </p:txBody>
      </p:sp>
    </p:spTree>
    <p:extLst>
      <p:ext uri="{BB962C8B-B14F-4D97-AF65-F5344CB8AC3E}">
        <p14:creationId xmlns:p14="http://schemas.microsoft.com/office/powerpoint/2010/main" val="21560198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 coins arrondis 13">
            <a:extLst>
              <a:ext uri="{FF2B5EF4-FFF2-40B4-BE49-F238E27FC236}">
                <a16:creationId xmlns:a16="http://schemas.microsoft.com/office/drawing/2014/main" id="{855EECC5-0849-4230-8384-7BFACE830EFD}"/>
              </a:ext>
            </a:extLst>
          </p:cNvPr>
          <p:cNvSpPr/>
          <p:nvPr/>
        </p:nvSpPr>
        <p:spPr>
          <a:xfrm>
            <a:off x="144965" y="1355431"/>
            <a:ext cx="6245077" cy="4012635"/>
          </a:xfrm>
          <a:prstGeom prst="roundRect">
            <a:avLst/>
          </a:prstGeom>
          <a:solidFill>
            <a:schemeClr val="bg1"/>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E4B5CD42-6A4B-4C03-B1C5-9125113F4A37}"/>
              </a:ext>
            </a:extLst>
          </p:cNvPr>
          <p:cNvSpPr txBox="1"/>
          <p:nvPr/>
        </p:nvSpPr>
        <p:spPr>
          <a:xfrm>
            <a:off x="293013" y="1355431"/>
            <a:ext cx="5698996" cy="3932743"/>
          </a:xfrm>
          <a:prstGeom prst="rect">
            <a:avLst/>
          </a:prstGeom>
          <a:noFill/>
        </p:spPr>
        <p:txBody>
          <a:bodyPr wrap="square">
            <a:spAutoFit/>
          </a:bodyPr>
          <a:lstStyle/>
          <a:p>
            <a:pPr algn="ctr">
              <a:lnSpc>
                <a:spcPct val="80000"/>
              </a:lnSpc>
              <a:spcBef>
                <a:spcPts val="1000"/>
              </a:spcBef>
            </a:pPr>
            <a:r>
              <a:rPr lang="fr-FR" sz="2800" dirty="0">
                <a:cs typeface="Calibri"/>
              </a:rPr>
              <a:t>Arguments des opposants à </a:t>
            </a:r>
            <a:r>
              <a:rPr lang="fr-FR" sz="2800" b="1" dirty="0">
                <a:cs typeface="Calibri"/>
              </a:rPr>
              <a:t>l'euthanasie </a:t>
            </a:r>
            <a:r>
              <a:rPr lang="fr-FR" sz="2800" dirty="0">
                <a:cs typeface="Calibri"/>
              </a:rPr>
              <a:t>:</a:t>
            </a:r>
          </a:p>
          <a:p>
            <a:pPr marL="355600" lvl="1" indent="-269875">
              <a:lnSpc>
                <a:spcPct val="80000"/>
              </a:lnSpc>
              <a:spcBef>
                <a:spcPts val="1000"/>
              </a:spcBef>
              <a:buFont typeface="Arial" panose="020B0604020202020204" pitchFamily="34" charset="0"/>
              <a:buChar char="•"/>
            </a:pPr>
            <a:r>
              <a:rPr lang="fr-FR" sz="2800" dirty="0">
                <a:cs typeface="Calibri"/>
              </a:rPr>
              <a:t> Le respect inconditionnel de la </a:t>
            </a:r>
            <a:r>
              <a:rPr lang="fr-FR" sz="2800" b="1" dirty="0">
                <a:cs typeface="Calibri"/>
              </a:rPr>
              <a:t>vie humaine comme valeur suprême</a:t>
            </a:r>
            <a:r>
              <a:rPr lang="fr-FR" sz="2800" dirty="0">
                <a:cs typeface="Calibri"/>
              </a:rPr>
              <a:t>.</a:t>
            </a:r>
          </a:p>
          <a:p>
            <a:pPr marL="355600" lvl="1" indent="-269875">
              <a:lnSpc>
                <a:spcPct val="80000"/>
              </a:lnSpc>
              <a:spcBef>
                <a:spcPts val="1000"/>
              </a:spcBef>
              <a:buFont typeface="Arial" panose="020B0604020202020204" pitchFamily="34" charset="0"/>
              <a:buChar char="•"/>
            </a:pPr>
            <a:r>
              <a:rPr lang="fr-FR" sz="2800" dirty="0">
                <a:cs typeface="Calibri"/>
              </a:rPr>
              <a:t>La croyance en ce que ce n’est </a:t>
            </a:r>
            <a:r>
              <a:rPr lang="fr-FR" sz="2800" b="1" dirty="0">
                <a:cs typeface="Calibri"/>
              </a:rPr>
              <a:t>pas aux êtres humains de décider de la fin de la vie</a:t>
            </a:r>
            <a:r>
              <a:rPr lang="fr-FR" sz="2800" dirty="0">
                <a:cs typeface="Calibri"/>
              </a:rPr>
              <a:t>.</a:t>
            </a:r>
          </a:p>
          <a:p>
            <a:pPr marL="355600" lvl="1" indent="-269875">
              <a:lnSpc>
                <a:spcPct val="80000"/>
              </a:lnSpc>
              <a:spcBef>
                <a:spcPts val="1000"/>
              </a:spcBef>
              <a:buFont typeface="Arial" panose="020B0604020202020204" pitchFamily="34" charset="0"/>
              <a:buChar char="•"/>
            </a:pPr>
            <a:r>
              <a:rPr lang="fr-FR" sz="2800" dirty="0">
                <a:cs typeface="Calibri"/>
              </a:rPr>
              <a:t>Crainte que la légalisation </a:t>
            </a:r>
            <a:r>
              <a:rPr lang="fr-FR" sz="2800" b="1" dirty="0">
                <a:cs typeface="Calibri"/>
              </a:rPr>
              <a:t>n’ouvre la porte à des abus </a:t>
            </a:r>
            <a:r>
              <a:rPr lang="fr-FR" sz="2800" dirty="0">
                <a:cs typeface="Calibri"/>
              </a:rPr>
              <a:t>(argument dit de la </a:t>
            </a:r>
            <a:r>
              <a:rPr lang="fr-FR" sz="2800" b="1" dirty="0">
                <a:cs typeface="Calibri"/>
              </a:rPr>
              <a:t>« pente fatale »</a:t>
            </a:r>
            <a:r>
              <a:rPr lang="fr-FR" sz="2800" dirty="0">
                <a:cs typeface="Calibri"/>
              </a:rPr>
              <a:t>)</a:t>
            </a:r>
            <a:endParaRPr lang="fr-FR" sz="2800" b="1" dirty="0">
              <a:cs typeface="Calibri"/>
            </a:endParaRPr>
          </a:p>
        </p:txBody>
      </p:sp>
      <p:sp>
        <p:nvSpPr>
          <p:cNvPr id="2" name="ZoneTexte 1">
            <a:extLst>
              <a:ext uri="{FF2B5EF4-FFF2-40B4-BE49-F238E27FC236}">
                <a16:creationId xmlns:a16="http://schemas.microsoft.com/office/drawing/2014/main" id="{DF294702-0DBE-9644-3DE7-56A0AEBA9962}"/>
              </a:ext>
            </a:extLst>
          </p:cNvPr>
          <p:cNvSpPr txBox="1"/>
          <p:nvPr/>
        </p:nvSpPr>
        <p:spPr>
          <a:xfrm>
            <a:off x="6965575" y="1079799"/>
            <a:ext cx="4981821" cy="5223353"/>
          </a:xfrm>
          <a:prstGeom prst="rect">
            <a:avLst/>
          </a:prstGeom>
          <a:noFill/>
          <a:ln>
            <a:solidFill>
              <a:schemeClr val="accent1"/>
            </a:solidFill>
          </a:ln>
        </p:spPr>
        <p:txBody>
          <a:bodyPr wrap="square">
            <a:spAutoFit/>
          </a:bodyPr>
          <a:lstStyle/>
          <a:p>
            <a:pPr marL="85725" lvl="1" algn="ctr">
              <a:lnSpc>
                <a:spcPct val="80000"/>
              </a:lnSpc>
              <a:spcBef>
                <a:spcPts val="1000"/>
              </a:spcBef>
            </a:pPr>
            <a:r>
              <a:rPr lang="fr-FR" sz="2800" b="1" dirty="0">
                <a:cs typeface="Calibri"/>
              </a:rPr>
              <a:t>Les abus craints :</a:t>
            </a:r>
          </a:p>
          <a:p>
            <a:pPr marL="355600" lvl="1" indent="-269875">
              <a:lnSpc>
                <a:spcPct val="80000"/>
              </a:lnSpc>
              <a:spcBef>
                <a:spcPts val="1000"/>
              </a:spcBef>
              <a:buFont typeface="Arial" panose="020B0604020202020204" pitchFamily="34" charset="0"/>
              <a:buChar char="•"/>
            </a:pPr>
            <a:r>
              <a:rPr lang="fr-FR" sz="2800" b="1" dirty="0">
                <a:cs typeface="Calibri"/>
              </a:rPr>
              <a:t>Pressions de l’entourage et du personnel médical</a:t>
            </a:r>
          </a:p>
          <a:p>
            <a:pPr marL="355600" lvl="1" indent="-269875">
              <a:lnSpc>
                <a:spcPct val="80000"/>
              </a:lnSpc>
              <a:spcBef>
                <a:spcPts val="1000"/>
              </a:spcBef>
              <a:buFont typeface="Arial" panose="020B0604020202020204" pitchFamily="34" charset="0"/>
              <a:buChar char="•"/>
            </a:pPr>
            <a:r>
              <a:rPr lang="fr-FR" sz="2800" b="1" dirty="0">
                <a:cs typeface="Calibri"/>
              </a:rPr>
              <a:t>Extension à toute personne en perte d’autonomie</a:t>
            </a:r>
          </a:p>
          <a:p>
            <a:pPr marL="355600" lvl="1" indent="-269875">
              <a:lnSpc>
                <a:spcPct val="80000"/>
              </a:lnSpc>
              <a:spcBef>
                <a:spcPts val="1000"/>
              </a:spcBef>
              <a:buFont typeface="Arial" panose="020B0604020202020204" pitchFamily="34" charset="0"/>
              <a:buChar char="•"/>
            </a:pPr>
            <a:r>
              <a:rPr lang="fr-FR" sz="2800" b="1" dirty="0">
                <a:cs typeface="Calibri"/>
              </a:rPr>
              <a:t>Crainte que des logiques économiques n’entrent en jeu</a:t>
            </a:r>
          </a:p>
          <a:p>
            <a:pPr marL="355600" lvl="1" indent="-269875">
              <a:lnSpc>
                <a:spcPct val="80000"/>
              </a:lnSpc>
              <a:spcBef>
                <a:spcPts val="1000"/>
              </a:spcBef>
              <a:buFont typeface="Arial" panose="020B0604020202020204" pitchFamily="34" charset="0"/>
              <a:buChar char="•"/>
            </a:pPr>
            <a:r>
              <a:rPr lang="fr-FR" sz="2800" b="1" dirty="0">
                <a:cs typeface="Calibri"/>
              </a:rPr>
              <a:t>Crainte que l’euthanasie devienne une « solution » à des souffrances psychologiques</a:t>
            </a:r>
          </a:p>
          <a:p>
            <a:pPr marL="355600" lvl="1" indent="-269875">
              <a:lnSpc>
                <a:spcPct val="80000"/>
              </a:lnSpc>
              <a:spcBef>
                <a:spcPts val="1000"/>
              </a:spcBef>
              <a:buFont typeface="Arial" panose="020B0604020202020204" pitchFamily="34" charset="0"/>
              <a:buChar char="•"/>
            </a:pPr>
            <a:r>
              <a:rPr lang="fr-FR" sz="2800" b="1" dirty="0">
                <a:cs typeface="Calibri"/>
              </a:rPr>
              <a:t>Crainte d’un accès aux mineurs (Belgique, Pays-Bas).</a:t>
            </a:r>
          </a:p>
        </p:txBody>
      </p:sp>
      <p:sp>
        <p:nvSpPr>
          <p:cNvPr id="9" name="Flèche : droite 8">
            <a:extLst>
              <a:ext uri="{FF2B5EF4-FFF2-40B4-BE49-F238E27FC236}">
                <a16:creationId xmlns:a16="http://schemas.microsoft.com/office/drawing/2014/main" id="{75C65248-D1FE-6039-DE4B-0AFCA28A4B4E}"/>
              </a:ext>
            </a:extLst>
          </p:cNvPr>
          <p:cNvSpPr/>
          <p:nvPr/>
        </p:nvSpPr>
        <p:spPr>
          <a:xfrm>
            <a:off x="5905948" y="4313816"/>
            <a:ext cx="1011218" cy="6777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D77CA9B4-8003-EA63-48EE-D9B3FB1E89E3}"/>
              </a:ext>
            </a:extLst>
          </p:cNvPr>
          <p:cNvCxnSpPr>
            <a:cxnSpLocks/>
          </p:cNvCxnSpPr>
          <p:nvPr/>
        </p:nvCxnSpPr>
        <p:spPr>
          <a:xfrm>
            <a:off x="6965575" y="1079799"/>
            <a:ext cx="0" cy="522335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5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5E3B1E1-8240-44DE-8200-FF7654B4CD80}"/>
              </a:ext>
            </a:extLst>
          </p:cNvPr>
          <p:cNvSpPr txBox="1"/>
          <p:nvPr/>
        </p:nvSpPr>
        <p:spPr>
          <a:xfrm>
            <a:off x="861134" y="1723915"/>
            <a:ext cx="10386874" cy="1824474"/>
          </a:xfrm>
          <a:prstGeom prst="rect">
            <a:avLst/>
          </a:prstGeom>
          <a:solidFill>
            <a:schemeClr val="accent1">
              <a:lumMod val="20000"/>
              <a:lumOff val="80000"/>
            </a:schemeClr>
          </a:solidFill>
        </p:spPr>
        <p:txBody>
          <a:bodyPr wrap="square">
            <a:spAutoFit/>
          </a:bodyPr>
          <a:lstStyle/>
          <a:p>
            <a:pPr algn="just">
              <a:lnSpc>
                <a:spcPct val="80000"/>
              </a:lnSpc>
            </a:pPr>
            <a:r>
              <a:rPr lang="fr-FR" sz="2800" dirty="0">
                <a:solidFill>
                  <a:schemeClr val="accent1">
                    <a:lumMod val="75000"/>
                  </a:schemeClr>
                </a:solidFill>
              </a:rPr>
              <a:t>«  Je crois que le moment est venu de faire une pause, c’est le moment d’</a:t>
            </a:r>
            <a:r>
              <a:rPr lang="fr-FR" sz="2800" dirty="0" err="1">
                <a:solidFill>
                  <a:schemeClr val="accent1">
                    <a:lumMod val="75000"/>
                  </a:schemeClr>
                </a:solidFill>
              </a:rPr>
              <a:t>auto-limitation</a:t>
            </a:r>
            <a:r>
              <a:rPr lang="fr-FR" sz="2800" dirty="0">
                <a:solidFill>
                  <a:schemeClr val="accent1">
                    <a:lumMod val="75000"/>
                  </a:schemeClr>
                </a:solidFill>
              </a:rPr>
              <a:t> du chercheur (…) Moi, “ chercheur en procréation assistée ”, j’ai décidé d’arrêter (…) Je revendique aussi une logique de la non-découverte, une éthique de la non-recherche. » Jacques </a:t>
            </a:r>
            <a:r>
              <a:rPr lang="fr-FR" sz="2800" dirty="0" err="1">
                <a:solidFill>
                  <a:schemeClr val="accent1">
                    <a:lumMod val="75000"/>
                  </a:schemeClr>
                </a:solidFill>
              </a:rPr>
              <a:t>Testart</a:t>
            </a:r>
            <a:r>
              <a:rPr lang="fr-FR" sz="2800" dirty="0">
                <a:solidFill>
                  <a:schemeClr val="accent1">
                    <a:lumMod val="75000"/>
                  </a:schemeClr>
                </a:solidFill>
              </a:rPr>
              <a:t>, </a:t>
            </a:r>
            <a:r>
              <a:rPr lang="fr-FR" sz="2800" i="1" dirty="0">
                <a:solidFill>
                  <a:schemeClr val="accent1">
                    <a:lumMod val="75000"/>
                  </a:schemeClr>
                </a:solidFill>
              </a:rPr>
              <a:t>L’Œuf transparent</a:t>
            </a:r>
            <a:r>
              <a:rPr lang="fr-FR" sz="2800" dirty="0">
                <a:solidFill>
                  <a:schemeClr val="accent1">
                    <a:lumMod val="75000"/>
                  </a:schemeClr>
                </a:solidFill>
              </a:rPr>
              <a:t>, 1986. </a:t>
            </a:r>
          </a:p>
        </p:txBody>
      </p:sp>
      <p:sp>
        <p:nvSpPr>
          <p:cNvPr id="9" name="ZoneTexte 8">
            <a:extLst>
              <a:ext uri="{FF2B5EF4-FFF2-40B4-BE49-F238E27FC236}">
                <a16:creationId xmlns:a16="http://schemas.microsoft.com/office/drawing/2014/main" id="{BF3469CF-433B-4BBB-BDB7-3C2241CA3A81}"/>
              </a:ext>
            </a:extLst>
          </p:cNvPr>
          <p:cNvSpPr txBox="1"/>
          <p:nvPr/>
        </p:nvSpPr>
        <p:spPr>
          <a:xfrm>
            <a:off x="295275" y="219075"/>
            <a:ext cx="11382374" cy="646331"/>
          </a:xfrm>
          <a:prstGeom prst="rect">
            <a:avLst/>
          </a:prstGeom>
          <a:noFill/>
        </p:spPr>
        <p:txBody>
          <a:bodyPr wrap="square" rtlCol="0">
            <a:spAutoFit/>
          </a:bodyPr>
          <a:lstStyle/>
          <a:p>
            <a:pPr algn="ctr"/>
            <a:r>
              <a:rPr lang="fr-FR" sz="3600" dirty="0">
                <a:solidFill>
                  <a:srgbClr val="0070C0"/>
                </a:solidFill>
              </a:rPr>
              <a:t>La perplexité d’un chercheur militant : Jacques </a:t>
            </a:r>
            <a:r>
              <a:rPr lang="fr-FR" sz="3600" dirty="0" err="1">
                <a:solidFill>
                  <a:srgbClr val="0070C0"/>
                </a:solidFill>
              </a:rPr>
              <a:t>Testart</a:t>
            </a:r>
            <a:endParaRPr lang="fr-FR" sz="3600" dirty="0">
              <a:solidFill>
                <a:srgbClr val="0070C0"/>
              </a:solidFill>
            </a:endParaRPr>
          </a:p>
        </p:txBody>
      </p:sp>
    </p:spTree>
    <p:extLst>
      <p:ext uri="{BB962C8B-B14F-4D97-AF65-F5344CB8AC3E}">
        <p14:creationId xmlns:p14="http://schemas.microsoft.com/office/powerpoint/2010/main" val="31008606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931134D-8C02-488C-AD8A-93D342A1B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97" y="87350"/>
            <a:ext cx="10270273" cy="526351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175F127A-84CF-41EE-A47F-1F76F6ED0745}"/>
              </a:ext>
            </a:extLst>
          </p:cNvPr>
          <p:cNvPicPr>
            <a:picLocks noChangeAspect="1"/>
          </p:cNvPicPr>
          <p:nvPr/>
        </p:nvPicPr>
        <p:blipFill>
          <a:blip r:embed="rId3"/>
          <a:stretch>
            <a:fillRect/>
          </a:stretch>
        </p:blipFill>
        <p:spPr>
          <a:xfrm>
            <a:off x="4605510" y="5350865"/>
            <a:ext cx="4163006" cy="1171739"/>
          </a:xfrm>
          <a:prstGeom prst="rect">
            <a:avLst/>
          </a:prstGeom>
        </p:spPr>
      </p:pic>
      <p:sp>
        <p:nvSpPr>
          <p:cNvPr id="8" name="ZoneTexte 7">
            <a:extLst>
              <a:ext uri="{FF2B5EF4-FFF2-40B4-BE49-F238E27FC236}">
                <a16:creationId xmlns:a16="http://schemas.microsoft.com/office/drawing/2014/main" id="{9F040F2B-0112-453C-8299-5C65B8E184F6}"/>
              </a:ext>
            </a:extLst>
          </p:cNvPr>
          <p:cNvSpPr txBox="1"/>
          <p:nvPr/>
        </p:nvSpPr>
        <p:spPr>
          <a:xfrm>
            <a:off x="4657491" y="6488668"/>
            <a:ext cx="3995855" cy="369332"/>
          </a:xfrm>
          <a:prstGeom prst="rect">
            <a:avLst/>
          </a:prstGeom>
          <a:noFill/>
        </p:spPr>
        <p:txBody>
          <a:bodyPr wrap="square" rtlCol="0">
            <a:spAutoFit/>
          </a:bodyPr>
          <a:lstStyle/>
          <a:p>
            <a:pPr algn="ctr"/>
            <a:r>
              <a:rPr lang="fr-FR" dirty="0"/>
              <a:t>Source : Wikipédia</a:t>
            </a:r>
          </a:p>
        </p:txBody>
      </p:sp>
    </p:spTree>
    <p:extLst>
      <p:ext uri="{BB962C8B-B14F-4D97-AF65-F5344CB8AC3E}">
        <p14:creationId xmlns:p14="http://schemas.microsoft.com/office/powerpoint/2010/main" val="24230634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750BB3-AB72-4194-824C-7FE5FC1AAB34}"/>
              </a:ext>
            </a:extLst>
          </p:cNvPr>
          <p:cNvSpPr>
            <a:spLocks noGrp="1"/>
          </p:cNvSpPr>
          <p:nvPr>
            <p:ph idx="1"/>
          </p:nvPr>
        </p:nvSpPr>
        <p:spPr>
          <a:xfrm>
            <a:off x="838200" y="2585839"/>
            <a:ext cx="10515600" cy="706002"/>
          </a:xfr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p>
            <a:pPr algn="ctr">
              <a:buFont typeface="Wingdings" panose="05000000000000000000" pitchFamily="2" charset="2"/>
              <a:buChar char="à"/>
            </a:pPr>
            <a:r>
              <a:rPr lang="fr-FR" sz="3200" dirty="0"/>
              <a:t>Que pensez-vous de ces arguments ?</a:t>
            </a:r>
          </a:p>
          <a:p>
            <a:pPr algn="ctr">
              <a:buFont typeface="Wingdings" panose="05000000000000000000" pitchFamily="2" charset="2"/>
              <a:buChar char="à"/>
            </a:pPr>
            <a:endParaRPr lang="fr-FR" sz="3200" dirty="0"/>
          </a:p>
        </p:txBody>
      </p:sp>
    </p:spTree>
    <p:extLst>
      <p:ext uri="{BB962C8B-B14F-4D97-AF65-F5344CB8AC3E}">
        <p14:creationId xmlns:p14="http://schemas.microsoft.com/office/powerpoint/2010/main" val="35239935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ACF6A-32F0-44B0-B146-7AA74A6AABCB}"/>
              </a:ext>
            </a:extLst>
          </p:cNvPr>
          <p:cNvSpPr>
            <a:spLocks noGrp="1"/>
          </p:cNvSpPr>
          <p:nvPr>
            <p:ph type="title"/>
          </p:nvPr>
        </p:nvSpPr>
        <p:spPr>
          <a:xfrm>
            <a:off x="838200" y="130663"/>
            <a:ext cx="10515600" cy="700333"/>
          </a:xfrm>
        </p:spPr>
        <p:txBody>
          <a:bodyPr/>
          <a:lstStyle/>
          <a:p>
            <a:pPr algn="ctr"/>
            <a:r>
              <a:rPr lang="fr-FR" dirty="0">
                <a:solidFill>
                  <a:schemeClr val="accent1">
                    <a:lumMod val="75000"/>
                  </a:schemeClr>
                </a:solidFill>
                <a:cs typeface="Calibri Light"/>
              </a:rPr>
              <a:t>La situation en France</a:t>
            </a:r>
          </a:p>
        </p:txBody>
      </p:sp>
      <p:sp>
        <p:nvSpPr>
          <p:cNvPr id="3" name="Espace réservé du contenu 2">
            <a:extLst>
              <a:ext uri="{FF2B5EF4-FFF2-40B4-BE49-F238E27FC236}">
                <a16:creationId xmlns:a16="http://schemas.microsoft.com/office/drawing/2014/main" id="{1215E8B4-AF31-4E8C-AC3F-25E3C709E390}"/>
              </a:ext>
            </a:extLst>
          </p:cNvPr>
          <p:cNvSpPr>
            <a:spLocks noGrp="1"/>
          </p:cNvSpPr>
          <p:nvPr>
            <p:ph idx="1"/>
          </p:nvPr>
        </p:nvSpPr>
        <p:spPr>
          <a:xfrm>
            <a:off x="433140" y="2127792"/>
            <a:ext cx="11325719" cy="2602416"/>
          </a:xfrm>
        </p:spPr>
        <p:txBody>
          <a:bodyPr vert="horz" lIns="91440" tIns="45720" rIns="91440" bIns="45720" rtlCol="0" anchor="t">
            <a:noAutofit/>
          </a:bodyPr>
          <a:lstStyle/>
          <a:p>
            <a:pPr marL="623888" lvl="1" indent="-355600">
              <a:lnSpc>
                <a:spcPct val="80000"/>
              </a:lnSpc>
              <a:spcBef>
                <a:spcPts val="1000"/>
              </a:spcBef>
            </a:pPr>
            <a:r>
              <a:rPr lang="fr-FR" sz="2800" dirty="0">
                <a:cs typeface="Calibri"/>
              </a:rPr>
              <a:t>L'article 38 du Code de déontologie médicale affirme que </a:t>
            </a:r>
            <a:r>
              <a:rPr lang="fr-FR" sz="2800" b="1" dirty="0">
                <a:cs typeface="Calibri"/>
              </a:rPr>
              <a:t>le médecin n'a pas le droit de "provoquer délibérément la mort". </a:t>
            </a:r>
            <a:r>
              <a:rPr lang="fr-FR" sz="2800" dirty="0">
                <a:cs typeface="Calibri"/>
              </a:rPr>
              <a:t>L'éthique médicale oblige également à assister une personne en péril.</a:t>
            </a:r>
          </a:p>
          <a:p>
            <a:pPr marL="623888" lvl="1" indent="-355600">
              <a:lnSpc>
                <a:spcPct val="80000"/>
              </a:lnSpc>
              <a:spcBef>
                <a:spcPts val="1000"/>
              </a:spcBef>
            </a:pPr>
            <a:r>
              <a:rPr lang="fr-FR" sz="2800" dirty="0">
                <a:cs typeface="Calibri"/>
              </a:rPr>
              <a:t>Avec l'euthanasie, </a:t>
            </a:r>
            <a:r>
              <a:rPr lang="fr-FR" sz="2800" b="1" dirty="0">
                <a:cs typeface="Calibri"/>
              </a:rPr>
              <a:t>risque d'une pression sociale à demander la mort</a:t>
            </a:r>
            <a:r>
              <a:rPr lang="fr-FR" sz="2800" dirty="0">
                <a:cs typeface="Calibri"/>
              </a:rPr>
              <a:t>, liée à une rationalité économique pour la société.</a:t>
            </a:r>
          </a:p>
          <a:p>
            <a:pPr marL="623888" lvl="1" indent="-355600">
              <a:lnSpc>
                <a:spcPct val="80000"/>
              </a:lnSpc>
              <a:spcBef>
                <a:spcPts val="1000"/>
              </a:spcBef>
            </a:pPr>
            <a:r>
              <a:rPr lang="fr-FR" sz="2800" dirty="0">
                <a:cs typeface="Calibri"/>
              </a:rPr>
              <a:t>Mais </a:t>
            </a:r>
            <a:r>
              <a:rPr lang="fr-FR" sz="2800" b="1" dirty="0">
                <a:cs typeface="Calibri"/>
              </a:rPr>
              <a:t>le malade a le droit de décider d’arrêter un traitement</a:t>
            </a:r>
            <a:r>
              <a:rPr lang="fr-FR" sz="2800" dirty="0">
                <a:cs typeface="Calibri"/>
              </a:rPr>
              <a:t>.</a:t>
            </a:r>
          </a:p>
        </p:txBody>
      </p:sp>
    </p:spTree>
    <p:extLst>
      <p:ext uri="{BB962C8B-B14F-4D97-AF65-F5344CB8AC3E}">
        <p14:creationId xmlns:p14="http://schemas.microsoft.com/office/powerpoint/2010/main" val="14239038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215E8B4-AF31-4E8C-AC3F-25E3C709E390}"/>
              </a:ext>
            </a:extLst>
          </p:cNvPr>
          <p:cNvSpPr>
            <a:spLocks noGrp="1"/>
          </p:cNvSpPr>
          <p:nvPr>
            <p:ph idx="1"/>
          </p:nvPr>
        </p:nvSpPr>
        <p:spPr>
          <a:xfrm>
            <a:off x="1005469" y="722737"/>
            <a:ext cx="10537902" cy="4719058"/>
          </a:xfrm>
          <a:solidFill>
            <a:schemeClr val="bg1"/>
          </a:solidFill>
          <a:effectLst>
            <a:outerShdw blurRad="63500" sx="102000" sy="102000" algn="ctr" rotWithShape="0">
              <a:prstClr val="black">
                <a:alpha val="40000"/>
              </a:prstClr>
            </a:outerShdw>
          </a:effectLst>
        </p:spPr>
        <p:txBody>
          <a:bodyPr vert="horz" lIns="91440" tIns="45720" rIns="91440" bIns="45720" rtlCol="0" anchor="t">
            <a:noAutofit/>
          </a:bodyPr>
          <a:lstStyle/>
          <a:p>
            <a:pPr marL="623888" lvl="1" indent="-355600">
              <a:lnSpc>
                <a:spcPct val="80000"/>
              </a:lnSpc>
              <a:spcBef>
                <a:spcPts val="1000"/>
              </a:spcBef>
            </a:pPr>
            <a:r>
              <a:rPr lang="fr-FR" sz="2800" dirty="0"/>
              <a:t>La </a:t>
            </a:r>
            <a:r>
              <a:rPr lang="fr-FR" sz="2800" b="1" dirty="0"/>
              <a:t>loi française interdit l’euthanasie passive</a:t>
            </a:r>
            <a:r>
              <a:rPr lang="fr-FR" sz="2800" dirty="0"/>
              <a:t>.</a:t>
            </a:r>
            <a:endParaRPr lang="fr-FR" sz="2800" dirty="0">
              <a:cs typeface="Calibri"/>
            </a:endParaRPr>
          </a:p>
          <a:p>
            <a:pPr marL="623888" lvl="1" indent="-355600">
              <a:lnSpc>
                <a:spcPct val="80000"/>
              </a:lnSpc>
              <a:spcBef>
                <a:spcPts val="1000"/>
              </a:spcBef>
            </a:pPr>
            <a:r>
              <a:rPr lang="fr-FR" sz="2800" dirty="0">
                <a:cs typeface="Calibri"/>
              </a:rPr>
              <a:t>Le personne malade est en droit de refuser les traitements proposés.</a:t>
            </a:r>
          </a:p>
          <a:p>
            <a:pPr marL="623888" lvl="1" indent="-355600">
              <a:lnSpc>
                <a:spcPct val="80000"/>
              </a:lnSpc>
              <a:spcBef>
                <a:spcPts val="1000"/>
              </a:spcBef>
            </a:pPr>
            <a:r>
              <a:rPr lang="fr-FR" sz="2800" dirty="0">
                <a:cs typeface="Calibri"/>
              </a:rPr>
              <a:t>Les </a:t>
            </a:r>
            <a:r>
              <a:rPr lang="fr-FR" sz="2800" b="1" dirty="0">
                <a:cs typeface="Calibri"/>
              </a:rPr>
              <a:t>soins palliatifs </a:t>
            </a:r>
            <a:r>
              <a:rPr lang="fr-FR" sz="2800" dirty="0">
                <a:cs typeface="Calibri"/>
              </a:rPr>
              <a:t>défendent la vie jusqu'au bout, mais tout en essayant d'éviter la souffrance. Le soulagement antalgique peut provoquer la mort (notion de « double effet »).</a:t>
            </a:r>
          </a:p>
          <a:p>
            <a:pPr marL="623888" lvl="1" indent="-355600">
              <a:lnSpc>
                <a:spcPct val="80000"/>
              </a:lnSpc>
              <a:spcBef>
                <a:spcPts val="1000"/>
              </a:spcBef>
            </a:pPr>
            <a:r>
              <a:rPr lang="fr-FR" sz="2800" dirty="0">
                <a:cs typeface="Calibri"/>
              </a:rPr>
              <a:t>Cas de Vincent Humbert, euthanasie non-accordée, mais mère non condamnée : attention à chaque cas singulier.</a:t>
            </a:r>
          </a:p>
          <a:p>
            <a:pPr marL="623888" lvl="1" indent="-355600">
              <a:lnSpc>
                <a:spcPct val="80000"/>
              </a:lnSpc>
              <a:spcBef>
                <a:spcPts val="1000"/>
              </a:spcBef>
            </a:pPr>
            <a:r>
              <a:rPr lang="fr-FR" sz="2800" dirty="0">
                <a:cs typeface="Calibri"/>
              </a:rPr>
              <a:t>La loi « </a:t>
            </a:r>
            <a:r>
              <a:rPr lang="fr-FR" sz="2800" b="1" dirty="0">
                <a:cs typeface="Calibri"/>
                <a:hlinkClick r:id="rId2" action="ppaction://hlinksldjump"/>
              </a:rPr>
              <a:t>Claeys-Leonetti</a:t>
            </a:r>
            <a:r>
              <a:rPr lang="fr-FR" sz="2800" b="1" dirty="0">
                <a:cs typeface="Calibri"/>
              </a:rPr>
              <a:t> </a:t>
            </a:r>
            <a:r>
              <a:rPr lang="fr-FR" sz="2800" dirty="0">
                <a:cs typeface="Calibri"/>
              </a:rPr>
              <a:t>» (2016) rend l’existence de </a:t>
            </a:r>
            <a:r>
              <a:rPr lang="fr-FR" sz="2800" b="1" dirty="0">
                <a:cs typeface="Calibri"/>
              </a:rPr>
              <a:t>directives anticipées contraignantes </a:t>
            </a:r>
            <a:r>
              <a:rPr lang="fr-FR" sz="2800" dirty="0">
                <a:cs typeface="Calibri"/>
              </a:rPr>
              <a:t>et permet l’administration d’une </a:t>
            </a:r>
            <a:r>
              <a:rPr lang="fr-FR" sz="2800" b="1" dirty="0">
                <a:cs typeface="Calibri"/>
              </a:rPr>
              <a:t>sédation profonde</a:t>
            </a:r>
            <a:r>
              <a:rPr lang="fr-FR" sz="2800" dirty="0">
                <a:cs typeface="Calibri"/>
              </a:rPr>
              <a:t>.</a:t>
            </a:r>
          </a:p>
        </p:txBody>
      </p:sp>
    </p:spTree>
    <p:extLst>
      <p:ext uri="{BB962C8B-B14F-4D97-AF65-F5344CB8AC3E}">
        <p14:creationId xmlns:p14="http://schemas.microsoft.com/office/powerpoint/2010/main" val="25653604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5C7E5D-F521-44C1-9258-71F5C47E11CD}"/>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La Loi Léonetti et Claeys">
            <a:hlinkClick r:id="" action="ppaction://media"/>
            <a:extLst>
              <a:ext uri="{FF2B5EF4-FFF2-40B4-BE49-F238E27FC236}">
                <a16:creationId xmlns:a16="http://schemas.microsoft.com/office/drawing/2014/main" id="{B8C5595D-3AA7-494F-89AC-32ED81CB2F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46956" y="677643"/>
            <a:ext cx="10098088" cy="5680075"/>
          </a:xfrm>
          <a:ln w="38100">
            <a:solidFill>
              <a:schemeClr val="tx1"/>
            </a:solidFill>
          </a:ln>
        </p:spPr>
      </p:pic>
      <p:sp>
        <p:nvSpPr>
          <p:cNvPr id="2" name="ZoneTexte 1">
            <a:extLst>
              <a:ext uri="{FF2B5EF4-FFF2-40B4-BE49-F238E27FC236}">
                <a16:creationId xmlns:a16="http://schemas.microsoft.com/office/drawing/2014/main" id="{8D1F7B84-3C3E-4CB8-8EB0-E77B0B46C363}"/>
              </a:ext>
            </a:extLst>
          </p:cNvPr>
          <p:cNvSpPr txBox="1"/>
          <p:nvPr/>
        </p:nvSpPr>
        <p:spPr>
          <a:xfrm>
            <a:off x="2730795" y="15656"/>
            <a:ext cx="6730410" cy="646331"/>
          </a:xfrm>
          <a:prstGeom prst="rect">
            <a:avLst/>
          </a:prstGeom>
          <a:noFill/>
        </p:spPr>
        <p:txBody>
          <a:bodyPr wrap="square" rtlCol="0">
            <a:spAutoFit/>
          </a:bodyPr>
          <a:lstStyle/>
          <a:p>
            <a:pPr algn="ctr"/>
            <a:r>
              <a:rPr lang="fr-FR" sz="3600" dirty="0"/>
              <a:t>La loi </a:t>
            </a:r>
            <a:r>
              <a:rPr lang="fr-FR" sz="3600" dirty="0" err="1"/>
              <a:t>Clayes-Leonetti</a:t>
            </a:r>
            <a:r>
              <a:rPr lang="fr-FR" sz="3600" dirty="0"/>
              <a:t> (2016)</a:t>
            </a:r>
          </a:p>
        </p:txBody>
      </p:sp>
    </p:spTree>
    <p:extLst>
      <p:ext uri="{BB962C8B-B14F-4D97-AF65-F5344CB8AC3E}">
        <p14:creationId xmlns:p14="http://schemas.microsoft.com/office/powerpoint/2010/main" val="234347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5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60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FAC4D4-5042-4DEC-B7FC-BA7C9BDB531E}"/>
              </a:ext>
            </a:extLst>
          </p:cNvPr>
          <p:cNvSpPr>
            <a:spLocks noGrp="1"/>
          </p:cNvSpPr>
          <p:nvPr>
            <p:ph idx="1"/>
          </p:nvPr>
        </p:nvSpPr>
        <p:spPr>
          <a:xfrm>
            <a:off x="838200" y="3052325"/>
            <a:ext cx="10515600" cy="3124637"/>
          </a:xfrm>
        </p:spPr>
        <p:txBody>
          <a:bodyPr/>
          <a:lstStyle/>
          <a:p>
            <a:pPr marL="0" indent="0">
              <a:buNone/>
            </a:pPr>
            <a:endParaRPr lang="fr-FR" dirty="0">
              <a:sym typeface="Wingdings" panose="05000000000000000000" pitchFamily="2" charset="2"/>
            </a:endParaRPr>
          </a:p>
          <a:p>
            <a:pPr marL="0" indent="0">
              <a:buNone/>
            </a:pPr>
            <a:endParaRPr lang="fr-FR" dirty="0">
              <a:sym typeface="Wingdings" panose="05000000000000000000" pitchFamily="2" charset="2"/>
            </a:endParaRPr>
          </a:p>
          <a:p>
            <a:pPr marL="0" indent="0">
              <a:buNone/>
            </a:pPr>
            <a:r>
              <a:rPr lang="fr-FR" dirty="0">
                <a:sym typeface="Wingdings" panose="05000000000000000000" pitchFamily="2" charset="2"/>
              </a:rPr>
              <a:t> </a:t>
            </a:r>
            <a:r>
              <a:rPr lang="fr-FR" dirty="0">
                <a:sym typeface="Wingdings" panose="05000000000000000000" pitchFamily="2" charset="2"/>
                <a:hlinkClick r:id="rId2"/>
              </a:rPr>
              <a:t>https://www.lemonde.fr/societe/article/2023/02/19/fin-de-vie-la-convention-citoyenne-largement-favorable-a-une-aide-active-a-mourir_6162464_3224.html</a:t>
            </a:r>
            <a:r>
              <a:rPr lang="fr-FR" dirty="0">
                <a:sym typeface="Wingdings" panose="05000000000000000000" pitchFamily="2" charset="2"/>
              </a:rPr>
              <a:t> </a:t>
            </a:r>
            <a:endParaRPr lang="fr-FR" dirty="0"/>
          </a:p>
        </p:txBody>
      </p:sp>
      <p:pic>
        <p:nvPicPr>
          <p:cNvPr id="4" name="Image 3">
            <a:extLst>
              <a:ext uri="{FF2B5EF4-FFF2-40B4-BE49-F238E27FC236}">
                <a16:creationId xmlns:a16="http://schemas.microsoft.com/office/drawing/2014/main" id="{CE1741EE-F038-44D5-80DE-02F439C99113}"/>
              </a:ext>
            </a:extLst>
          </p:cNvPr>
          <p:cNvPicPr>
            <a:picLocks noChangeAspect="1"/>
          </p:cNvPicPr>
          <p:nvPr/>
        </p:nvPicPr>
        <p:blipFill>
          <a:blip r:embed="rId3"/>
          <a:stretch>
            <a:fillRect/>
          </a:stretch>
        </p:blipFill>
        <p:spPr>
          <a:xfrm>
            <a:off x="706611" y="406400"/>
            <a:ext cx="10778778" cy="3316547"/>
          </a:xfrm>
          <a:prstGeom prst="rect">
            <a:avLst/>
          </a:prstGeom>
        </p:spPr>
      </p:pic>
    </p:spTree>
    <p:extLst>
      <p:ext uri="{BB962C8B-B14F-4D97-AF65-F5344CB8AC3E}">
        <p14:creationId xmlns:p14="http://schemas.microsoft.com/office/powerpoint/2010/main" val="21671587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C54CEB-BE2E-48E7-A456-43F25B476402}"/>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2" name="Titre 1">
            <a:extLst>
              <a:ext uri="{FF2B5EF4-FFF2-40B4-BE49-F238E27FC236}">
                <a16:creationId xmlns:a16="http://schemas.microsoft.com/office/drawing/2014/main" id="{BB95A354-0F7D-45CD-ACAC-50691C3B0EFA}"/>
              </a:ext>
            </a:extLst>
          </p:cNvPr>
          <p:cNvSpPr>
            <a:spLocks noGrp="1"/>
          </p:cNvSpPr>
          <p:nvPr>
            <p:ph type="title"/>
          </p:nvPr>
        </p:nvSpPr>
        <p:spPr>
          <a:xfrm>
            <a:off x="219363" y="0"/>
            <a:ext cx="11753274" cy="623452"/>
          </a:xfrm>
        </p:spPr>
        <p:txBody>
          <a:bodyPr>
            <a:normAutofit fontScale="90000"/>
          </a:bodyPr>
          <a:lstStyle/>
          <a:p>
            <a:pPr algn="ctr"/>
            <a:r>
              <a:rPr lang="fr-FR" b="1" dirty="0">
                <a:solidFill>
                  <a:schemeClr val="bg1"/>
                </a:solidFill>
              </a:rPr>
              <a:t>Sommaire</a:t>
            </a:r>
          </a:p>
        </p:txBody>
      </p:sp>
      <p:sp>
        <p:nvSpPr>
          <p:cNvPr id="3" name="Espace réservé du contenu 2">
            <a:extLst>
              <a:ext uri="{FF2B5EF4-FFF2-40B4-BE49-F238E27FC236}">
                <a16:creationId xmlns:a16="http://schemas.microsoft.com/office/drawing/2014/main" id="{E8F19188-1070-4909-A9F6-41D28FD6958E}"/>
              </a:ext>
            </a:extLst>
          </p:cNvPr>
          <p:cNvSpPr>
            <a:spLocks noGrp="1"/>
          </p:cNvSpPr>
          <p:nvPr>
            <p:ph idx="1"/>
          </p:nvPr>
        </p:nvSpPr>
        <p:spPr>
          <a:xfrm>
            <a:off x="219363" y="734291"/>
            <a:ext cx="6029037" cy="5954276"/>
          </a:xfrm>
        </p:spPr>
        <p:txBody>
          <a:bodyPr>
            <a:normAutofit/>
          </a:bodyPr>
          <a:lstStyle/>
          <a:p>
            <a:pPr marL="514350" indent="-514350">
              <a:buAutoNum type="arabicParenR"/>
            </a:pPr>
            <a:r>
              <a:rPr lang="fr-FR" b="1" dirty="0">
                <a:solidFill>
                  <a:schemeClr val="bg1"/>
                </a:solidFill>
                <a:hlinkClick r:id="rId2" action="ppaction://hlinksldjump">
                  <a:extLst>
                    <a:ext uri="{A12FA001-AC4F-418D-AE19-62706E023703}">
                      <ahyp:hlinkClr xmlns:ahyp="http://schemas.microsoft.com/office/drawing/2018/hyperlinkcolor" val="tx"/>
                    </a:ext>
                  </a:extLst>
                </a:hlinkClick>
              </a:rPr>
              <a:t>Un double contexte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3" action="ppaction://hlinksldjump">
                  <a:extLst>
                    <a:ext uri="{A12FA001-AC4F-418D-AE19-62706E023703}">
                      <ahyp:hlinkClr xmlns:ahyp="http://schemas.microsoft.com/office/drawing/2018/hyperlinkcolor" val="tx"/>
                    </a:ext>
                  </a:extLst>
                </a:hlinkClick>
              </a:rPr>
              <a:t>Le biopolitique en contexte de pandémie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4" action="ppaction://hlinksldjump">
                  <a:extLst>
                    <a:ext uri="{A12FA001-AC4F-418D-AE19-62706E023703}">
                      <ahyp:hlinkClr xmlns:ahyp="http://schemas.microsoft.com/office/drawing/2018/hyperlinkcolor" val="tx"/>
                    </a:ext>
                  </a:extLst>
                </a:hlinkClick>
              </a:rPr>
              <a:t>Les progrès des techniques biomédicales</a:t>
            </a:r>
            <a:endParaRPr lang="fr-FR" b="1" dirty="0">
              <a:solidFill>
                <a:schemeClr val="bg1"/>
              </a:solidFill>
            </a:endParaRPr>
          </a:p>
          <a:p>
            <a:pPr marL="457200" indent="-457200">
              <a:buAutoNum type="arabicParenR"/>
            </a:pP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Bioéthique et éthique médicale :</a:t>
            </a:r>
            <a:br>
              <a:rPr lang="fr-FR" b="1" dirty="0">
                <a:solidFill>
                  <a:schemeClr val="bg1"/>
                </a:solidFill>
                <a:hlinkClick r:id="rId5" action="ppaction://hlinksldjump">
                  <a:extLst>
                    <a:ext uri="{A12FA001-AC4F-418D-AE19-62706E023703}">
                      <ahyp:hlinkClr xmlns:ahyp="http://schemas.microsoft.com/office/drawing/2018/hyperlinkcolor" val="tx"/>
                    </a:ext>
                  </a:extLst>
                </a:hlinkClick>
              </a:rPr>
            </a:b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présentation</a:t>
            </a:r>
            <a:endParaRPr lang="fr-FR" b="1" dirty="0">
              <a:solidFill>
                <a:schemeClr val="bg1"/>
              </a:solidFill>
            </a:endParaRPr>
          </a:p>
          <a:p>
            <a:pPr marL="914400" lvl="1" indent="-457200">
              <a:buAutoNum type="alphaLcParenR"/>
            </a:pPr>
            <a:r>
              <a:rPr lang="fr-FR" b="1" dirty="0">
                <a:solidFill>
                  <a:schemeClr val="bg1"/>
                </a:solidFill>
                <a:hlinkClick r:id="rId6" action="ppaction://hlinksldjump">
                  <a:extLst>
                    <a:ext uri="{A12FA001-AC4F-418D-AE19-62706E023703}">
                      <ahyp:hlinkClr xmlns:ahyp="http://schemas.microsoft.com/office/drawing/2018/hyperlinkcolor" val="tx"/>
                    </a:ext>
                  </a:extLst>
                </a:hlinkClick>
              </a:rPr>
              <a:t>Définition et historique</a:t>
            </a:r>
            <a:endParaRPr lang="fr-FR" b="1" dirty="0">
              <a:solidFill>
                <a:schemeClr val="bg1"/>
              </a:solidFill>
            </a:endParaRPr>
          </a:p>
          <a:p>
            <a:pPr marL="914400" lvl="1" indent="-457200">
              <a:buAutoNum type="alphaLcParenR"/>
            </a:pPr>
            <a:r>
              <a:rPr lang="fr-FR" b="1" dirty="0">
                <a:solidFill>
                  <a:schemeClr val="bg1"/>
                </a:solidFill>
                <a:hlinkClick r:id="rId7" action="ppaction://hlinksldjump">
                  <a:extLst>
                    <a:ext uri="{A12FA001-AC4F-418D-AE19-62706E023703}">
                      <ahyp:hlinkClr xmlns:ahyp="http://schemas.microsoft.com/office/drawing/2018/hyperlinkcolor" val="tx"/>
                    </a:ext>
                  </a:extLst>
                </a:hlinkClick>
              </a:rPr>
              <a:t>Différences culturelles et enjeux philosophiques</a:t>
            </a:r>
            <a:endParaRPr lang="fr-FR" b="1" dirty="0">
              <a:solidFill>
                <a:schemeClr val="bg1"/>
              </a:solidFill>
            </a:endParaRPr>
          </a:p>
          <a:p>
            <a:pPr marL="457200" indent="-457200">
              <a:buAutoNum type="arabicParenR"/>
            </a:pPr>
            <a:r>
              <a:rPr lang="fr-FR" b="1" dirty="0">
                <a:solidFill>
                  <a:schemeClr val="bg1"/>
                </a:solidFill>
                <a:hlinkClick r:id="rId8" action="ppaction://hlinksldjump">
                  <a:extLst>
                    <a:ext uri="{A12FA001-AC4F-418D-AE19-62706E023703}">
                      <ahyp:hlinkClr xmlns:ahyp="http://schemas.microsoft.com/office/drawing/2018/hyperlinkcolor" val="tx"/>
                    </a:ext>
                  </a:extLst>
                </a:hlinkClick>
              </a:rPr>
              <a:t>Quelques enjeux d’éthique médicale</a:t>
            </a:r>
            <a:endParaRPr lang="fr-FR" b="1" dirty="0">
              <a:solidFill>
                <a:schemeClr val="bg1"/>
              </a:solidFill>
            </a:endParaRPr>
          </a:p>
          <a:p>
            <a:pPr marL="914400" lvl="1" indent="-457200">
              <a:buFont typeface="+mj-lt"/>
              <a:buAutoNum type="alphaLcParenR"/>
            </a:pPr>
            <a:r>
              <a:rPr lang="fr-FR" b="1" dirty="0">
                <a:solidFill>
                  <a:schemeClr val="bg1"/>
                </a:solidFill>
                <a:hlinkClick r:id="rId9" action="ppaction://hlinksldjump">
                  <a:extLst>
                    <a:ext uri="{A12FA001-AC4F-418D-AE19-62706E023703}">
                      <ahyp:hlinkClr xmlns:ahyp="http://schemas.microsoft.com/office/drawing/2018/hyperlinkcolor" val="tx"/>
                    </a:ext>
                  </a:extLst>
                </a:hlinkClick>
              </a:rPr>
              <a:t>Le consentement</a:t>
            </a:r>
            <a:endParaRPr lang="fr-FR" b="1" dirty="0">
              <a:solidFill>
                <a:schemeClr val="bg1"/>
              </a:solidFill>
            </a:endParaRPr>
          </a:p>
          <a:p>
            <a:pPr marL="914400" lvl="1" indent="-457200">
              <a:buFont typeface="+mj-lt"/>
              <a:buAutoNum type="alphaLcParenR"/>
            </a:pPr>
            <a:r>
              <a:rPr lang="fr-FR" b="1" dirty="0">
                <a:solidFill>
                  <a:schemeClr val="bg1"/>
                </a:solidFill>
                <a:hlinkClick r:id="rId10" action="ppaction://hlinksldjump">
                  <a:extLst>
                    <a:ext uri="{A12FA001-AC4F-418D-AE19-62706E023703}">
                      <ahyp:hlinkClr xmlns:ahyp="http://schemas.microsoft.com/office/drawing/2018/hyperlinkcolor" val="tx"/>
                    </a:ext>
                  </a:extLst>
                </a:hlinkClick>
              </a:rPr>
              <a:t>Le secret médical</a:t>
            </a:r>
            <a:endParaRPr lang="fr-FR" b="1" dirty="0">
              <a:solidFill>
                <a:schemeClr val="bg1"/>
              </a:solidFill>
            </a:endParaRPr>
          </a:p>
          <a:p>
            <a:pPr marL="914400" lvl="1" indent="-457200">
              <a:buFont typeface="+mj-lt"/>
              <a:buAutoNum type="alphaLcParenR"/>
            </a:pPr>
            <a:r>
              <a:rPr lang="fr-FR" b="1" dirty="0">
                <a:solidFill>
                  <a:schemeClr val="bg1"/>
                </a:solidFill>
                <a:hlinkClick r:id="rId11" action="ppaction://hlinksldjump">
                  <a:extLst>
                    <a:ext uri="{A12FA001-AC4F-418D-AE19-62706E023703}">
                      <ahyp:hlinkClr xmlns:ahyp="http://schemas.microsoft.com/office/drawing/2018/hyperlinkcolor" val="tx"/>
                    </a:ext>
                  </a:extLst>
                </a:hlinkClick>
              </a:rPr>
              <a:t>La recherche médicale sur l’être humain</a:t>
            </a:r>
            <a:endParaRPr lang="fr-FR" b="1" dirty="0">
              <a:solidFill>
                <a:schemeClr val="bg1"/>
              </a:solidFill>
            </a:endParaRPr>
          </a:p>
        </p:txBody>
      </p:sp>
      <p:sp>
        <p:nvSpPr>
          <p:cNvPr id="5" name="Espace réservé du contenu 2">
            <a:extLst>
              <a:ext uri="{FF2B5EF4-FFF2-40B4-BE49-F238E27FC236}">
                <a16:creationId xmlns:a16="http://schemas.microsoft.com/office/drawing/2014/main" id="{FCC12338-1449-41B3-A4C9-EF93AA35039D}"/>
              </a:ext>
            </a:extLst>
          </p:cNvPr>
          <p:cNvSpPr txBox="1">
            <a:spLocks/>
          </p:cNvSpPr>
          <p:nvPr/>
        </p:nvSpPr>
        <p:spPr>
          <a:xfrm>
            <a:off x="6428508" y="734291"/>
            <a:ext cx="5763491" cy="60128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arenR"/>
            </a:pPr>
            <a:r>
              <a:rPr lang="fr-FR" b="1" dirty="0">
                <a:solidFill>
                  <a:schemeClr val="bg1"/>
                </a:solidFill>
                <a:hlinkClick r:id="rId12" action="ppaction://hlinksldjump">
                  <a:extLst>
                    <a:ext uri="{A12FA001-AC4F-418D-AE19-62706E023703}">
                      <ahyp:hlinkClr xmlns:ahyp="http://schemas.microsoft.com/office/drawing/2018/hyperlinkcolor" val="tx"/>
                    </a:ext>
                  </a:extLst>
                </a:hlinkClick>
              </a:rPr>
              <a:t>Quelques enjeux de bioéthique </a:t>
            </a:r>
            <a:endParaRPr lang="fr-FR" b="1" dirty="0">
              <a:solidFill>
                <a:schemeClr val="bg1"/>
              </a:solidFill>
            </a:endParaRPr>
          </a:p>
          <a:p>
            <a:pPr marL="914400" lvl="1" indent="-457200">
              <a:buAutoNum type="alphaLcParenR"/>
            </a:pPr>
            <a:r>
              <a:rPr lang="fr-FR" b="1" dirty="0">
                <a:solidFill>
                  <a:schemeClr val="bg1"/>
                </a:solidFill>
                <a:hlinkClick r:id="rId13" action="ppaction://hlinksldjump">
                  <a:extLst>
                    <a:ext uri="{A12FA001-AC4F-418D-AE19-62706E023703}">
                      <ahyp:hlinkClr xmlns:ahyp="http://schemas.microsoft.com/office/drawing/2018/hyperlinkcolor" val="tx"/>
                    </a:ext>
                  </a:extLst>
                </a:hlinkClick>
              </a:rPr>
              <a:t>L’AMP</a:t>
            </a:r>
            <a:endParaRPr lang="fr-FR" b="1" dirty="0">
              <a:solidFill>
                <a:schemeClr val="bg1"/>
              </a:solidFill>
            </a:endParaRPr>
          </a:p>
          <a:p>
            <a:pPr marL="914400" lvl="1" indent="-457200">
              <a:buAutoNum type="alphaLcParenR"/>
            </a:pPr>
            <a:r>
              <a:rPr lang="fr-FR" b="1" dirty="0">
                <a:solidFill>
                  <a:schemeClr val="bg1"/>
                </a:solidFill>
                <a:hlinkClick r:id="rId14" action="ppaction://hlinksldjump">
                  <a:extLst>
                    <a:ext uri="{A12FA001-AC4F-418D-AE19-62706E023703}">
                      <ahyp:hlinkClr xmlns:ahyp="http://schemas.microsoft.com/office/drawing/2018/hyperlinkcolor" val="tx"/>
                    </a:ext>
                  </a:extLst>
                </a:hlinkClick>
              </a:rPr>
              <a:t>La GPA</a:t>
            </a:r>
            <a:endParaRPr lang="fr-FR" b="1" dirty="0">
              <a:solidFill>
                <a:schemeClr val="bg1"/>
              </a:solidFill>
            </a:endParaRPr>
          </a:p>
          <a:p>
            <a:pPr marL="914400" lvl="1" indent="-457200">
              <a:buAutoNum type="alphaLcParenR"/>
            </a:pPr>
            <a:r>
              <a:rPr lang="fr-FR" b="1" dirty="0">
                <a:solidFill>
                  <a:schemeClr val="bg1"/>
                </a:solidFill>
                <a:hlinkClick r:id="rId15" action="ppaction://hlinksldjump">
                  <a:extLst>
                    <a:ext uri="{A12FA001-AC4F-418D-AE19-62706E023703}">
                      <ahyp:hlinkClr xmlns:ahyp="http://schemas.microsoft.com/office/drawing/2018/hyperlinkcolor" val="tx"/>
                    </a:ext>
                  </a:extLst>
                </a:hlinkClick>
              </a:rPr>
              <a:t>L’accès aux origines</a:t>
            </a:r>
            <a:endParaRPr lang="fr-FR" b="1" dirty="0">
              <a:solidFill>
                <a:schemeClr val="bg1"/>
              </a:solidFill>
            </a:endParaRPr>
          </a:p>
          <a:p>
            <a:pPr marL="914400" lvl="1" indent="-457200">
              <a:buAutoNum type="alphaLcParenR"/>
            </a:pPr>
            <a:r>
              <a:rPr lang="fr-FR" b="1" dirty="0">
                <a:solidFill>
                  <a:schemeClr val="bg1"/>
                </a:solidFill>
                <a:hlinkClick r:id="rId16" action="ppaction://hlinksldjump">
                  <a:extLst>
                    <a:ext uri="{A12FA001-AC4F-418D-AE19-62706E023703}">
                      <ahyp:hlinkClr xmlns:ahyp="http://schemas.microsoft.com/office/drawing/2018/hyperlinkcolor" val="tx"/>
                    </a:ext>
                  </a:extLst>
                </a:hlinkClick>
              </a:rPr>
              <a:t>Le don d’organes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7" action="ppaction://hlinksldjump">
                  <a:extLst>
                    <a:ext uri="{A12FA001-AC4F-418D-AE19-62706E023703}">
                      <ahyp:hlinkClr xmlns:ahyp="http://schemas.microsoft.com/office/drawing/2018/hyperlinkcolor" val="tx"/>
                    </a:ext>
                  </a:extLst>
                </a:hlinkClick>
              </a:rPr>
              <a:t>Les tests génétiques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8" action="ppaction://hlinksldjump">
                  <a:extLst>
                    <a:ext uri="{A12FA001-AC4F-418D-AE19-62706E023703}">
                      <ahyp:hlinkClr xmlns:ahyp="http://schemas.microsoft.com/office/drawing/2018/hyperlinkcolor" val="tx"/>
                    </a:ext>
                  </a:extLst>
                </a:hlinkClick>
              </a:rPr>
              <a:t>La recherche sur les cellules-souches et les embryons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9" action="ppaction://hlinksldjump">
                  <a:extLst>
                    <a:ext uri="{A12FA001-AC4F-418D-AE19-62706E023703}">
                      <ahyp:hlinkClr xmlns:ahyp="http://schemas.microsoft.com/office/drawing/2018/hyperlinkcolor" val="tx"/>
                    </a:ext>
                  </a:extLst>
                </a:hlinkClick>
              </a:rPr>
              <a:t>Le brevetage du vivant</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20" action="ppaction://hlinksldjump">
                  <a:extLst>
                    <a:ext uri="{A12FA001-AC4F-418D-AE19-62706E023703}">
                      <ahyp:hlinkClr xmlns:ahyp="http://schemas.microsoft.com/office/drawing/2018/hyperlinkcolor" val="tx"/>
                    </a:ext>
                  </a:extLst>
                </a:hlinkClick>
              </a:rPr>
              <a:t>L’euthanasie</a:t>
            </a:r>
            <a:endParaRPr lang="fr-FR" b="1" dirty="0">
              <a:solidFill>
                <a:schemeClr val="bg1"/>
              </a:solidFill>
            </a:endParaRPr>
          </a:p>
          <a:p>
            <a:pPr marL="0" indent="0">
              <a:buNone/>
            </a:pPr>
            <a:r>
              <a:rPr lang="fr-FR" b="1" dirty="0">
                <a:solidFill>
                  <a:schemeClr val="bg1"/>
                </a:solidFill>
              </a:rPr>
              <a:t>5) </a:t>
            </a:r>
            <a:r>
              <a:rPr lang="fr-FR" b="1" dirty="0">
                <a:solidFill>
                  <a:schemeClr val="bg1"/>
                </a:solidFill>
                <a:hlinkClick r:id="rId21" action="ppaction://hlinksldjump">
                  <a:extLst>
                    <a:ext uri="{A12FA001-AC4F-418D-AE19-62706E023703}">
                      <ahyp:hlinkClr xmlns:ahyp="http://schemas.microsoft.com/office/drawing/2018/hyperlinkcolor" val="tx"/>
                    </a:ext>
                  </a:extLst>
                </a:hlinkClick>
              </a:rPr>
              <a:t>De nouveaux défis</a:t>
            </a:r>
            <a:endParaRPr lang="fr-FR" b="1" dirty="0">
              <a:solidFill>
                <a:schemeClr val="bg1"/>
              </a:solidFill>
            </a:endParaRPr>
          </a:p>
          <a:p>
            <a:pPr marL="0" indent="0">
              <a:buNone/>
            </a:pPr>
            <a:r>
              <a:rPr lang="fr-FR" b="1" dirty="0">
                <a:solidFill>
                  <a:schemeClr val="bg1"/>
                </a:solidFill>
              </a:rPr>
              <a:t>6) </a:t>
            </a:r>
            <a:r>
              <a:rPr lang="fr-FR" b="1" dirty="0">
                <a:solidFill>
                  <a:schemeClr val="bg1"/>
                </a:solidFill>
                <a:hlinkClick r:id="rId22" action="ppaction://hlinksldjump">
                  <a:extLst>
                    <a:ext uri="{A12FA001-AC4F-418D-AE19-62706E023703}">
                      <ahyp:hlinkClr xmlns:ahyp="http://schemas.microsoft.com/office/drawing/2018/hyperlinkcolor" val="tx"/>
                    </a:ext>
                  </a:extLst>
                </a:hlinkClick>
              </a:rPr>
              <a:t>Bibliographie</a:t>
            </a:r>
            <a:endParaRPr lang="fr-FR" b="1" dirty="0">
              <a:solidFill>
                <a:schemeClr val="bg1"/>
              </a:solidFill>
            </a:endParaRPr>
          </a:p>
          <a:p>
            <a:pPr marL="0" indent="0">
              <a:buNone/>
            </a:pPr>
            <a:r>
              <a:rPr lang="fr-FR" b="1" dirty="0">
                <a:solidFill>
                  <a:schemeClr val="bg1"/>
                </a:solidFill>
              </a:rPr>
              <a:t>7) </a:t>
            </a:r>
            <a:r>
              <a:rPr lang="fr-FR" b="1" dirty="0">
                <a:solidFill>
                  <a:schemeClr val="bg1"/>
                </a:solidFill>
                <a:hlinkClick r:id="rId23" action="ppaction://hlinksldjump">
                  <a:extLst>
                    <a:ext uri="{A12FA001-AC4F-418D-AE19-62706E023703}">
                      <ahyp:hlinkClr xmlns:ahyp="http://schemas.microsoft.com/office/drawing/2018/hyperlinkcolor" val="tx"/>
                    </a:ext>
                  </a:extLst>
                </a:hlinkClick>
              </a:rPr>
              <a:t>Annexes</a:t>
            </a:r>
            <a:endParaRPr lang="fr-FR" b="1" dirty="0">
              <a:solidFill>
                <a:schemeClr val="bg1"/>
              </a:solidFill>
            </a:endParaRPr>
          </a:p>
          <a:p>
            <a:pPr marL="914400" lvl="1" indent="-457200">
              <a:buAutoNum type="alphaLcParenR"/>
            </a:pPr>
            <a:r>
              <a:rPr lang="fr-FR" b="1" dirty="0">
                <a:solidFill>
                  <a:schemeClr val="bg1"/>
                </a:solidFill>
                <a:hlinkClick r:id="rId24" action="ppaction://hlinksldjump">
                  <a:extLst>
                    <a:ext uri="{A12FA001-AC4F-418D-AE19-62706E023703}">
                      <ahyp:hlinkClr xmlns:ahyp="http://schemas.microsoft.com/office/drawing/2018/hyperlinkcolor" val="tx"/>
                    </a:ext>
                  </a:extLst>
                </a:hlinkClick>
              </a:rPr>
              <a:t>Code de Nuremberg</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5" action="ppaction://hlinksldjump">
                  <a:extLst>
                    <a:ext uri="{A12FA001-AC4F-418D-AE19-62706E023703}">
                      <ahyp:hlinkClr xmlns:ahyp="http://schemas.microsoft.com/office/drawing/2018/hyperlinkcolor" val="tx"/>
                    </a:ext>
                  </a:extLst>
                </a:hlinkClick>
              </a:rPr>
              <a:t>Serment d’Hippocrate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6" action="ppaction://hlinksldjump">
                  <a:extLst>
                    <a:ext uri="{A12FA001-AC4F-418D-AE19-62706E023703}">
                      <ahyp:hlinkClr xmlns:ahyp="http://schemas.microsoft.com/office/drawing/2018/hyperlinkcolor" val="tx"/>
                    </a:ext>
                  </a:extLst>
                </a:hlinkClick>
              </a:rPr>
              <a:t>La loi </a:t>
            </a:r>
            <a:r>
              <a:rPr lang="fr-FR" b="1" dirty="0" err="1">
                <a:solidFill>
                  <a:schemeClr val="bg1"/>
                </a:solidFill>
                <a:hlinkClick r:id="rId26" action="ppaction://hlinksldjump">
                  <a:extLst>
                    <a:ext uri="{A12FA001-AC4F-418D-AE19-62706E023703}">
                      <ahyp:hlinkClr xmlns:ahyp="http://schemas.microsoft.com/office/drawing/2018/hyperlinkcolor" val="tx"/>
                    </a:ext>
                  </a:extLst>
                </a:hlinkClick>
              </a:rPr>
              <a:t>Clayes-Léonetti</a:t>
            </a:r>
            <a:endParaRPr lang="fr-FR" b="1" dirty="0">
              <a:solidFill>
                <a:schemeClr val="bg1"/>
              </a:solidFill>
            </a:endParaRPr>
          </a:p>
        </p:txBody>
      </p:sp>
      <p:sp>
        <p:nvSpPr>
          <p:cNvPr id="4" name="Rectangle : coins arrondis 3">
            <a:extLst>
              <a:ext uri="{FF2B5EF4-FFF2-40B4-BE49-F238E27FC236}">
                <a16:creationId xmlns:a16="http://schemas.microsoft.com/office/drawing/2014/main" id="{17EF6AEE-FD41-4E1C-A912-82836F033CE0}"/>
              </a:ext>
            </a:extLst>
          </p:cNvPr>
          <p:cNvSpPr/>
          <p:nvPr/>
        </p:nvSpPr>
        <p:spPr>
          <a:xfrm>
            <a:off x="6248400" y="4077854"/>
            <a:ext cx="5692471" cy="466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72655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126A-6026-4988-BAB8-43E3C037AE7C}"/>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2610035"/>
            <a:ext cx="9144000" cy="944315"/>
          </a:xfrm>
        </p:spPr>
        <p:txBody>
          <a:bodyPr>
            <a:normAutofit/>
          </a:bodyPr>
          <a:lstStyle/>
          <a:p>
            <a:r>
              <a:rPr lang="fr-FR" sz="4400" spc="-240" dirty="0">
                <a:solidFill>
                  <a:schemeClr val="bg1"/>
                </a:solidFill>
                <a:latin typeface="Gotham Medium" pitchFamily="50" charset="0"/>
                <a:cs typeface="Gotham Medium" pitchFamily="50" charset="0"/>
              </a:rPr>
              <a:t>5) De nouveaux défis</a:t>
            </a:r>
            <a:endParaRPr lang="fr-FR" sz="4400" dirty="0">
              <a:solidFill>
                <a:schemeClr val="bg1"/>
              </a:solidFill>
            </a:endParaRPr>
          </a:p>
        </p:txBody>
      </p:sp>
      <p:sp>
        <p:nvSpPr>
          <p:cNvPr id="11" name="Bouton d’action : accueil 10">
            <a:hlinkClick r:id="" action="ppaction://hlinkshowjump?jump=firstslide" highlightClick="1"/>
            <a:extLst>
              <a:ext uri="{FF2B5EF4-FFF2-40B4-BE49-F238E27FC236}">
                <a16:creationId xmlns:a16="http://schemas.microsoft.com/office/drawing/2014/main" id="{F07358A4-B721-4F83-9190-CBB8E2DE6269}"/>
              </a:ext>
            </a:extLst>
          </p:cNvPr>
          <p:cNvSpPr/>
          <p:nvPr/>
        </p:nvSpPr>
        <p:spPr>
          <a:xfrm>
            <a:off x="11263424" y="93910"/>
            <a:ext cx="765544" cy="64014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63958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8C5DBC-66CF-4AC4-81DF-FC0326BACBA0}"/>
              </a:ext>
            </a:extLst>
          </p:cNvPr>
          <p:cNvSpPr>
            <a:spLocks noGrp="1"/>
          </p:cNvSpPr>
          <p:nvPr>
            <p:ph type="title"/>
          </p:nvPr>
        </p:nvSpPr>
        <p:spPr>
          <a:xfrm>
            <a:off x="838200" y="231960"/>
            <a:ext cx="10515600" cy="796038"/>
          </a:xfrm>
        </p:spPr>
        <p:txBody>
          <a:bodyPr/>
          <a:lstStyle/>
          <a:p>
            <a:pPr algn="ctr"/>
            <a:r>
              <a:rPr lang="fr-FR" dirty="0">
                <a:solidFill>
                  <a:srgbClr val="0070C0"/>
                </a:solidFill>
                <a:cs typeface="Calibri Light"/>
              </a:rPr>
              <a:t>De nouveaux défis…</a:t>
            </a:r>
            <a:endParaRPr lang="fr-FR" dirty="0">
              <a:solidFill>
                <a:srgbClr val="0070C0"/>
              </a:solidFill>
            </a:endParaRPr>
          </a:p>
        </p:txBody>
      </p:sp>
      <p:sp>
        <p:nvSpPr>
          <p:cNvPr id="3" name="Espace réservé du contenu 2">
            <a:extLst>
              <a:ext uri="{FF2B5EF4-FFF2-40B4-BE49-F238E27FC236}">
                <a16:creationId xmlns:a16="http://schemas.microsoft.com/office/drawing/2014/main" id="{12909037-82B9-4CC1-8134-5A5D8A3B8134}"/>
              </a:ext>
            </a:extLst>
          </p:cNvPr>
          <p:cNvSpPr>
            <a:spLocks noGrp="1"/>
          </p:cNvSpPr>
          <p:nvPr>
            <p:ph idx="1"/>
          </p:nvPr>
        </p:nvSpPr>
        <p:spPr>
          <a:xfrm>
            <a:off x="497149" y="1116775"/>
            <a:ext cx="11345662" cy="5331712"/>
          </a:xfrm>
        </p:spPr>
        <p:txBody>
          <a:bodyPr vert="horz" lIns="91440" tIns="45720" rIns="91440" bIns="45720" rtlCol="0" anchor="t">
            <a:noAutofit/>
          </a:bodyPr>
          <a:lstStyle/>
          <a:p>
            <a:pPr>
              <a:lnSpc>
                <a:spcPct val="80000"/>
              </a:lnSpc>
              <a:spcBef>
                <a:spcPts val="600"/>
              </a:spcBef>
              <a:spcAft>
                <a:spcPts val="1200"/>
              </a:spcAft>
            </a:pPr>
            <a:r>
              <a:rPr lang="fr-FR" dirty="0">
                <a:ea typeface="+mn-lt"/>
                <a:cs typeface="+mn-lt"/>
              </a:rPr>
              <a:t>Les </a:t>
            </a:r>
            <a:r>
              <a:rPr lang="fr-FR" b="1" dirty="0">
                <a:ea typeface="+mn-lt"/>
                <a:cs typeface="+mn-lt"/>
              </a:rPr>
              <a:t>risques de discriminations sociales </a:t>
            </a:r>
            <a:r>
              <a:rPr lang="fr-FR" dirty="0">
                <a:ea typeface="+mn-lt"/>
                <a:cs typeface="+mn-lt"/>
              </a:rPr>
              <a:t>(travail, assurance, etc.) si connaissance de prédispositions génétiques particulières.</a:t>
            </a:r>
          </a:p>
          <a:p>
            <a:pPr>
              <a:lnSpc>
                <a:spcPct val="80000"/>
              </a:lnSpc>
              <a:spcBef>
                <a:spcPts val="600"/>
              </a:spcBef>
            </a:pPr>
            <a:r>
              <a:rPr lang="fr-FR" dirty="0"/>
              <a:t>L’impact de </a:t>
            </a:r>
            <a:r>
              <a:rPr lang="fr-FR" b="1" dirty="0"/>
              <a:t>l’intelligence artificielle </a:t>
            </a:r>
            <a:r>
              <a:rPr lang="fr-FR" dirty="0"/>
              <a:t>(IA), de la </a:t>
            </a:r>
            <a:r>
              <a:rPr lang="fr-FR" b="1" dirty="0"/>
              <a:t>robotique</a:t>
            </a:r>
            <a:r>
              <a:rPr lang="fr-FR" dirty="0"/>
              <a:t> et de la </a:t>
            </a:r>
            <a:r>
              <a:rPr lang="fr-FR" b="1" dirty="0"/>
              <a:t>révolution numérique et algorithmique </a:t>
            </a:r>
            <a:r>
              <a:rPr lang="fr-FR" dirty="0"/>
              <a:t>sur la bioéthique :</a:t>
            </a:r>
          </a:p>
          <a:p>
            <a:pPr lvl="1">
              <a:lnSpc>
                <a:spcPct val="80000"/>
              </a:lnSpc>
              <a:spcBef>
                <a:spcPts val="600"/>
              </a:spcBef>
            </a:pPr>
            <a:r>
              <a:rPr lang="fr-FR" sz="2800" dirty="0"/>
              <a:t>des progrès dans les outils d’aide au diagnostic,</a:t>
            </a:r>
          </a:p>
          <a:p>
            <a:pPr lvl="1">
              <a:lnSpc>
                <a:spcPct val="80000"/>
              </a:lnSpc>
              <a:spcBef>
                <a:spcPts val="600"/>
              </a:spcBef>
              <a:spcAft>
                <a:spcPts val="1200"/>
              </a:spcAft>
            </a:pPr>
            <a:r>
              <a:rPr lang="fr-FR" sz="2800" dirty="0"/>
              <a:t>mais enjeux du secret médical, de l’accès aux soins vs. intérêts économiques privés, de la responsabilité des soignants, du consentement libre et éclairé, etc.</a:t>
            </a:r>
          </a:p>
          <a:p>
            <a:pPr>
              <a:lnSpc>
                <a:spcPct val="80000"/>
              </a:lnSpc>
              <a:spcBef>
                <a:spcPts val="600"/>
              </a:spcBef>
            </a:pPr>
            <a:r>
              <a:rPr lang="fr-FR" dirty="0"/>
              <a:t>La </a:t>
            </a:r>
            <a:r>
              <a:rPr lang="fr-FR" b="1" dirty="0"/>
              <a:t>médecine d’amélioration </a:t>
            </a:r>
            <a:r>
              <a:rPr lang="fr-FR" dirty="0"/>
              <a:t>et le </a:t>
            </a:r>
            <a:r>
              <a:rPr lang="fr-FR" b="1" dirty="0"/>
              <a:t>transhumanisme</a:t>
            </a:r>
            <a:r>
              <a:rPr lang="fr-FR" dirty="0"/>
              <a:t>. </a:t>
            </a:r>
          </a:p>
          <a:p>
            <a:pPr>
              <a:lnSpc>
                <a:spcPct val="80000"/>
              </a:lnSpc>
              <a:spcBef>
                <a:spcPts val="600"/>
              </a:spcBef>
            </a:pPr>
            <a:endParaRPr lang="fr-FR" dirty="0"/>
          </a:p>
          <a:p>
            <a:pPr>
              <a:lnSpc>
                <a:spcPct val="80000"/>
              </a:lnSpc>
              <a:spcBef>
                <a:spcPts val="600"/>
              </a:spcBef>
            </a:pPr>
            <a:endParaRPr lang="fr-FR" dirty="0"/>
          </a:p>
          <a:p>
            <a:pPr>
              <a:lnSpc>
                <a:spcPct val="80000"/>
              </a:lnSpc>
              <a:spcBef>
                <a:spcPts val="600"/>
              </a:spcBef>
            </a:pPr>
            <a:endParaRPr lang="fr-FR" dirty="0">
              <a:ea typeface="+mn-lt"/>
              <a:cs typeface="+mn-lt"/>
            </a:endParaRPr>
          </a:p>
          <a:p>
            <a:pPr lvl="2">
              <a:lnSpc>
                <a:spcPct val="80000"/>
              </a:lnSpc>
              <a:spcBef>
                <a:spcPts val="600"/>
              </a:spcBef>
            </a:pPr>
            <a:endParaRPr lang="en-US" sz="2800" dirty="0">
              <a:ea typeface="+mn-lt"/>
              <a:cs typeface="+mn-lt"/>
            </a:endParaRPr>
          </a:p>
          <a:p>
            <a:pPr>
              <a:lnSpc>
                <a:spcPct val="80000"/>
              </a:lnSpc>
              <a:spcBef>
                <a:spcPts val="600"/>
              </a:spcBef>
            </a:pPr>
            <a:endParaRPr lang="en-US" dirty="0">
              <a:ea typeface="+mn-lt"/>
              <a:cs typeface="+mn-lt"/>
            </a:endParaRPr>
          </a:p>
          <a:p>
            <a:pPr>
              <a:lnSpc>
                <a:spcPct val="80000"/>
              </a:lnSpc>
              <a:spcBef>
                <a:spcPts val="600"/>
              </a:spcBef>
            </a:pPr>
            <a:endParaRPr lang="fr-FR" dirty="0">
              <a:cs typeface="Calibri"/>
            </a:endParaRPr>
          </a:p>
        </p:txBody>
      </p:sp>
    </p:spTree>
    <p:extLst>
      <p:ext uri="{BB962C8B-B14F-4D97-AF65-F5344CB8AC3E}">
        <p14:creationId xmlns:p14="http://schemas.microsoft.com/office/powerpoint/2010/main" val="33582312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8C5DBC-66CF-4AC4-81DF-FC0326BACBA0}"/>
              </a:ext>
            </a:extLst>
          </p:cNvPr>
          <p:cNvSpPr>
            <a:spLocks noGrp="1"/>
          </p:cNvSpPr>
          <p:nvPr>
            <p:ph type="title"/>
          </p:nvPr>
        </p:nvSpPr>
        <p:spPr>
          <a:xfrm>
            <a:off x="838200" y="231960"/>
            <a:ext cx="10515600" cy="796038"/>
          </a:xfrm>
        </p:spPr>
        <p:txBody>
          <a:bodyPr/>
          <a:lstStyle/>
          <a:p>
            <a:pPr algn="ctr"/>
            <a:r>
              <a:rPr lang="fr-FR" dirty="0">
                <a:solidFill>
                  <a:srgbClr val="0070C0"/>
                </a:solidFill>
                <a:cs typeface="Calibri Light"/>
              </a:rPr>
              <a:t>Et des anciens…</a:t>
            </a:r>
            <a:endParaRPr lang="fr-FR" dirty="0">
              <a:solidFill>
                <a:srgbClr val="0070C0"/>
              </a:solidFill>
            </a:endParaRPr>
          </a:p>
        </p:txBody>
      </p:sp>
      <p:sp>
        <p:nvSpPr>
          <p:cNvPr id="3" name="Espace réservé du contenu 2">
            <a:extLst>
              <a:ext uri="{FF2B5EF4-FFF2-40B4-BE49-F238E27FC236}">
                <a16:creationId xmlns:a16="http://schemas.microsoft.com/office/drawing/2014/main" id="{12909037-82B9-4CC1-8134-5A5D8A3B8134}"/>
              </a:ext>
            </a:extLst>
          </p:cNvPr>
          <p:cNvSpPr>
            <a:spLocks noGrp="1"/>
          </p:cNvSpPr>
          <p:nvPr>
            <p:ph idx="1"/>
          </p:nvPr>
        </p:nvSpPr>
        <p:spPr>
          <a:xfrm>
            <a:off x="497149" y="1116775"/>
            <a:ext cx="11345662" cy="5331712"/>
          </a:xfrm>
        </p:spPr>
        <p:txBody>
          <a:bodyPr vert="horz" lIns="91440" tIns="45720" rIns="91440" bIns="45720" rtlCol="0" anchor="t">
            <a:noAutofit/>
          </a:bodyPr>
          <a:lstStyle/>
          <a:p>
            <a:pPr>
              <a:lnSpc>
                <a:spcPct val="80000"/>
              </a:lnSpc>
              <a:spcBef>
                <a:spcPts val="600"/>
              </a:spcBef>
              <a:spcAft>
                <a:spcPts val="1200"/>
              </a:spcAft>
            </a:pPr>
            <a:r>
              <a:rPr lang="fr-FR" dirty="0"/>
              <a:t>Question de la « </a:t>
            </a:r>
            <a:r>
              <a:rPr lang="fr-FR" b="1" dirty="0"/>
              <a:t>diplomatie vaccinale </a:t>
            </a:r>
            <a:r>
              <a:rPr lang="fr-FR" dirty="0"/>
              <a:t>» globale, concernant le covid-19 et plus généralement.</a:t>
            </a:r>
            <a:endParaRPr lang="fr-FR" b="1" dirty="0"/>
          </a:p>
          <a:p>
            <a:pPr>
              <a:lnSpc>
                <a:spcPct val="80000"/>
              </a:lnSpc>
              <a:spcBef>
                <a:spcPts val="600"/>
              </a:spcBef>
            </a:pPr>
            <a:endParaRPr lang="fr-FR" dirty="0"/>
          </a:p>
          <a:p>
            <a:pPr>
              <a:lnSpc>
                <a:spcPct val="80000"/>
              </a:lnSpc>
              <a:spcBef>
                <a:spcPts val="600"/>
              </a:spcBef>
            </a:pPr>
            <a:endParaRPr lang="fr-FR" dirty="0">
              <a:ea typeface="+mn-lt"/>
              <a:cs typeface="+mn-lt"/>
            </a:endParaRPr>
          </a:p>
          <a:p>
            <a:pPr lvl="2">
              <a:lnSpc>
                <a:spcPct val="80000"/>
              </a:lnSpc>
              <a:spcBef>
                <a:spcPts val="600"/>
              </a:spcBef>
            </a:pPr>
            <a:endParaRPr lang="en-US" sz="2800" dirty="0">
              <a:ea typeface="+mn-lt"/>
              <a:cs typeface="+mn-lt"/>
            </a:endParaRPr>
          </a:p>
          <a:p>
            <a:pPr>
              <a:lnSpc>
                <a:spcPct val="80000"/>
              </a:lnSpc>
              <a:spcBef>
                <a:spcPts val="600"/>
              </a:spcBef>
            </a:pPr>
            <a:endParaRPr lang="en-US" dirty="0">
              <a:ea typeface="+mn-lt"/>
              <a:cs typeface="+mn-lt"/>
            </a:endParaRPr>
          </a:p>
          <a:p>
            <a:pPr>
              <a:lnSpc>
                <a:spcPct val="80000"/>
              </a:lnSpc>
              <a:spcBef>
                <a:spcPts val="600"/>
              </a:spcBef>
            </a:pPr>
            <a:endParaRPr lang="fr-FR" dirty="0">
              <a:cs typeface="Calibri"/>
            </a:endParaRPr>
          </a:p>
        </p:txBody>
      </p:sp>
    </p:spTree>
    <p:extLst>
      <p:ext uri="{BB962C8B-B14F-4D97-AF65-F5344CB8AC3E}">
        <p14:creationId xmlns:p14="http://schemas.microsoft.com/office/powerpoint/2010/main" val="3495082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C5F47125-D92C-45E1-AB84-F26BB392052E}"/>
              </a:ext>
            </a:extLst>
          </p:cNvPr>
          <p:cNvSpPr txBox="1"/>
          <p:nvPr/>
        </p:nvSpPr>
        <p:spPr>
          <a:xfrm>
            <a:off x="870012" y="1271154"/>
            <a:ext cx="10280989" cy="3548023"/>
          </a:xfrm>
          <a:prstGeom prst="rect">
            <a:avLst/>
          </a:prstGeom>
          <a:solidFill>
            <a:schemeClr val="accent1">
              <a:lumMod val="20000"/>
              <a:lumOff val="80000"/>
            </a:schemeClr>
          </a:solidFill>
        </p:spPr>
        <p:txBody>
          <a:bodyPr wrap="square">
            <a:spAutoFit/>
          </a:bodyPr>
          <a:lstStyle>
            <a:defPPr>
              <a:defRPr lang="fr-FR"/>
            </a:defPPr>
            <a:lvl1pPr algn="ctr">
              <a:defRPr sz="2800" i="1">
                <a:solidFill>
                  <a:schemeClr val="accent1">
                    <a:lumMod val="75000"/>
                  </a:schemeClr>
                </a:solidFill>
              </a:defRPr>
            </a:lvl1pPr>
          </a:lstStyle>
          <a:p>
            <a:pPr algn="just">
              <a:lnSpc>
                <a:spcPct val="80000"/>
              </a:lnSpc>
            </a:pPr>
            <a:r>
              <a:rPr lang="fr-FR" i="0" dirty="0"/>
              <a:t>« Mais tout désir est devenu exigence. Je veux un enfant. Le désir d’enfant, le droit à l’enfant… Et bientôt le droit à l’enfant normal, le droit à l’enfant supérieur… Tout ça prépare l’acceptation du </a:t>
            </a:r>
            <a:r>
              <a:rPr lang="fr-FR" b="1" i="0" dirty="0"/>
              <a:t>diagnostic pré-implantatoire </a:t>
            </a:r>
            <a:r>
              <a:rPr lang="fr-FR" i="0" dirty="0"/>
              <a:t>(DPI), du tri des embryons, en réduisant la grossesse à une fonction de grande banalité (on espère aussi l'utérus artificiel) et l’enfant à un objet auquel on a droit… Tout ça concourt à préparer une véritable révolution dans l’espèce, où on fabriquera, au sens industriel du terme, des bébés » (Entretien avec Gérard Biard : « Demain on fabriquera les enfants comme des objets », Charlie Hebdo, 20 septembre 2017, cité par Wikipédia)</a:t>
            </a:r>
          </a:p>
        </p:txBody>
      </p:sp>
    </p:spTree>
    <p:extLst>
      <p:ext uri="{BB962C8B-B14F-4D97-AF65-F5344CB8AC3E}">
        <p14:creationId xmlns:p14="http://schemas.microsoft.com/office/powerpoint/2010/main" val="1607094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6E06BE-C663-4ADE-89D8-1DEC7C1B4D8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9D9E09F-BC77-457E-9042-923425CF333C}"/>
              </a:ext>
            </a:extLst>
          </p:cNvPr>
          <p:cNvSpPr>
            <a:spLocks noGrp="1"/>
          </p:cNvSpPr>
          <p:nvPr>
            <p:ph idx="1"/>
          </p:nvPr>
        </p:nvSpPr>
        <p:spPr/>
        <p:txBody>
          <a:bodyPr/>
          <a:lstStyle/>
          <a:p>
            <a:r>
              <a:rPr lang="fr-FR" dirty="0"/>
              <a:t>La médecine « des 4P » : soins prédictifs, préventifs, personnalisé et participatifs.</a:t>
            </a:r>
          </a:p>
          <a:p>
            <a:r>
              <a:rPr lang="fr-FR" dirty="0"/>
              <a:t>Notion d’</a:t>
            </a:r>
            <a:r>
              <a:rPr lang="fr-FR" b="1" dirty="0" err="1"/>
              <a:t>exposome</a:t>
            </a:r>
            <a:r>
              <a:rPr lang="fr-FR" dirty="0"/>
              <a:t>.</a:t>
            </a:r>
          </a:p>
        </p:txBody>
      </p:sp>
    </p:spTree>
    <p:extLst>
      <p:ext uri="{BB962C8B-B14F-4D97-AF65-F5344CB8AC3E}">
        <p14:creationId xmlns:p14="http://schemas.microsoft.com/office/powerpoint/2010/main" val="21648707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C7799AF-79D4-408E-B67F-89EAD7C93128}"/>
              </a:ext>
            </a:extLst>
          </p:cNvPr>
          <p:cNvSpPr txBox="1"/>
          <p:nvPr/>
        </p:nvSpPr>
        <p:spPr>
          <a:xfrm>
            <a:off x="329821" y="197346"/>
            <a:ext cx="11532357" cy="6463308"/>
          </a:xfrm>
          <a:prstGeom prst="rect">
            <a:avLst/>
          </a:prstGeom>
          <a:solidFill>
            <a:schemeClr val="accent1">
              <a:lumMod val="20000"/>
              <a:lumOff val="80000"/>
            </a:schemeClr>
          </a:solidFill>
        </p:spPr>
        <p:txBody>
          <a:bodyPr wrap="square">
            <a:spAutoFit/>
          </a:bodyPr>
          <a:lstStyle/>
          <a:p>
            <a:r>
              <a:rPr lang="fr-FR" dirty="0">
                <a:solidFill>
                  <a:srgbClr val="0070C0"/>
                </a:solidFill>
              </a:rPr>
              <a:t>« La révolution numérique et algorithmique concerne tous les aspects de la société. La numérisation des données des patients et leur mise en réseau permettront un meilleur suivi, en temps réel, de chaque patient ; elle offre déjà une masse immense de données (big data) qui alimentent des algorithmes évolutifs (IA) et qui défient les facultés d’analyse humaines. Ces IA ont commencé à développer des capacités de diagnostic et de pronostic qui dépassent l’expérience limitée des médecins. Associées à la robotique, ces IA les surpasseront aussi en chirurgie, déjà technologiquement très assistée. Comme le souligne le Groupe européen d’éthique des sciences et des nouvelles technologies dans son </a:t>
            </a:r>
            <a:r>
              <a:rPr lang="fr-FR" i="1" dirty="0">
                <a:solidFill>
                  <a:srgbClr val="0070C0"/>
                </a:solidFill>
              </a:rPr>
              <a:t>Avis sur les implications éthiques des nouvelles technologies de la santé et la participation du citoyen </a:t>
            </a:r>
            <a:r>
              <a:rPr lang="fr-FR" dirty="0">
                <a:solidFill>
                  <a:srgbClr val="0070C0"/>
                </a:solidFill>
              </a:rPr>
              <a:t>(2015), c’est le patient qui fournit les données. Dès lors, il devient en quelque sorte coproducteur – inconscient, involontaire ? – du savoir. Ce processus de production dont la finalité est une médecine plus performante relève, au moins en partie, de firmes commerciales qui en tirent profit. La télémédecine (consultation, voire traitement à distance) complète cette artificialisation de la médecine où le patient n’a pas de contact avec un médecin « humain ». Les possibilités diagnostiques et thérapeutiques, sérieuses et frauduleuses, offertes via Internet, depuis l’achat d’un médicament jusqu’au test génétique, relèvent de la même tendance. Le rapport patient-médecin se voit de plus en plus décentré – également parce que le patient est davantage informé –, diffus, voire supprimé. Outre une déshumanisation souvent déplorée, ces mutations en cours soulèvent nombre de questions éthiques et juridiques, très difficiles à résoudre en raison de leur complexité, des incessantes évolutions technologiques, de la multiplication des intervenants et de l’internationalisation des produits et des services. Comment protéger le patient-consommateur, sa santé et sa vie privée dans un contexte où il semble devenir de plus en plus responsable car, en principe, libre et informé, alors qu’il est de fait confronté à des responsabilités extérieures difficiles à réguler et à assigner, s’agissant de machines (une IA, un robot…) et d’entreprises transnationales ? Ces problèmes ne sont pas propres à la médecine numérique et algorithmique en ligne ; ils concernent tous les domaines de la société numérique dans lesquels des artefacts « intelligents et autonomes » opéreront parmi les humains. Mais ils prennent, là où il s’agit de la protection d’individus souffrants et vulnérables, un relief plus dramatique. »</a:t>
            </a:r>
          </a:p>
        </p:txBody>
      </p:sp>
    </p:spTree>
    <p:extLst>
      <p:ext uri="{BB962C8B-B14F-4D97-AF65-F5344CB8AC3E}">
        <p14:creationId xmlns:p14="http://schemas.microsoft.com/office/powerpoint/2010/main" val="26375793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02D188A-E320-487B-9EE4-810262B66CB0}"/>
              </a:ext>
            </a:extLst>
          </p:cNvPr>
          <p:cNvSpPr>
            <a:spLocks noGrp="1"/>
          </p:cNvSpPr>
          <p:nvPr>
            <p:ph idx="1"/>
          </p:nvPr>
        </p:nvSpPr>
        <p:spPr>
          <a:xfrm>
            <a:off x="436727" y="395784"/>
            <a:ext cx="11409529" cy="6186309"/>
          </a:xfrm>
          <a:solidFill>
            <a:schemeClr val="accent1">
              <a:lumMod val="20000"/>
              <a:lumOff val="80000"/>
            </a:schemeClr>
          </a:solidFill>
        </p:spPr>
        <p:txBody>
          <a:bodyPr wrap="square">
            <a:spAutoFit/>
          </a:bodyPr>
          <a:lstStyle/>
          <a:p>
            <a:pPr marL="0" indent="0">
              <a:buNone/>
            </a:pPr>
            <a:r>
              <a:rPr lang="fr-FR" sz="2000" dirty="0">
                <a:solidFill>
                  <a:srgbClr val="0070C0"/>
                </a:solidFill>
              </a:rPr>
              <a:t>« Au cours de la décennie de 2010, les questions relatives à la neuro-amélioration, en particulier cognitive, ont retenu une attention croissante. Elles sont à la fois anciennes (via l’utilisation de psychotropes, anxiolytiques, antidépresseurs, amphétamines) et neuves, surtout en ce qui concerne les dispositifs électroniques (implants neuronaux, interfaces cerveau-ordinateur). Elles mobilisent l’ensemble des technologies convergentes et suscitent des problèmes éthiques et philosophiques vertigineux relatifs à la liberté et à l’identité de l’individu ainsi qu’à l’avenir de la société. Plus encore que l’amélioration et (ou) augmentation cognitive (mémoire, attention, intelligence), c’est l’amélioration émotionnelle qui interpelle car elle affecte la personnalité et déboucherait sur l’amélioration morale. Des molécules et des dispositifs électroniques rendent l’individu plus confiant, plus empathique, plus résilient, de façon durable ou temporaire. Ces modifications de l’humeur dont l’individu aurait le contrôle pourraient renforcer des vertus morales allant du courage face à l’adversité à l’esprit de solidarité, de générosité et de justice. Mais on s’interroge sur l’authenticité de vertus ainsi cultivées et sur la nature de la liberté qui en déciderait. La neuro-amélioration n’est pas développée seulement dans le prolongement de traitements de maladies (parkinson), de handicaps (moteurs, sensoriels), du vieillissement. Elle l’est aussi dans des contextes ludiques et militaires. Les jeux (vidéo, réalité virtuelle) développent les interfaces cerveau-ordinateur invasives (implants) ou non avec neurofeedback, procédé qui permet à un individu d'apprendre à modifier son activité cérébrale dans le but d'améliorer sa santé et ses performances. Faut-il réguler ce domaine dans le cadre de la protection du consommateur ou dans celui de l’éthique et du droit de la médecine ? L’amélioration et (ou) augmentation cognitive et émotionnelle, en lien avec des orientations plus radicalement « </a:t>
            </a:r>
            <a:r>
              <a:rPr lang="fr-FR" sz="2000" dirty="0" err="1">
                <a:solidFill>
                  <a:srgbClr val="0070C0"/>
                </a:solidFill>
              </a:rPr>
              <a:t>posthumaines</a:t>
            </a:r>
            <a:r>
              <a:rPr lang="fr-FR" sz="2000" dirty="0">
                <a:solidFill>
                  <a:srgbClr val="0070C0"/>
                </a:solidFill>
              </a:rPr>
              <a:t> » en robotique et IA, est au centre de la vision de l’armée du futur ainsi que l’attestent, par exemple, les recherches du DARPA (</a:t>
            </a:r>
            <a:r>
              <a:rPr lang="fr-FR" sz="2000" dirty="0" err="1">
                <a:solidFill>
                  <a:srgbClr val="0070C0"/>
                </a:solidFill>
              </a:rPr>
              <a:t>Defence</a:t>
            </a:r>
            <a:r>
              <a:rPr lang="fr-FR" sz="2000" dirty="0">
                <a:solidFill>
                  <a:srgbClr val="0070C0"/>
                </a:solidFill>
              </a:rPr>
              <a:t> Advanced </a:t>
            </a:r>
            <a:r>
              <a:rPr lang="fr-FR" sz="2000" dirty="0" err="1">
                <a:solidFill>
                  <a:srgbClr val="0070C0"/>
                </a:solidFill>
              </a:rPr>
              <a:t>Research</a:t>
            </a:r>
            <a:r>
              <a:rPr lang="fr-FR" sz="2000" dirty="0">
                <a:solidFill>
                  <a:srgbClr val="0070C0"/>
                </a:solidFill>
              </a:rPr>
              <a:t> </a:t>
            </a:r>
            <a:r>
              <a:rPr lang="fr-FR" sz="2000" dirty="0" err="1">
                <a:solidFill>
                  <a:srgbClr val="0070C0"/>
                </a:solidFill>
              </a:rPr>
              <a:t>Projects</a:t>
            </a:r>
            <a:r>
              <a:rPr lang="fr-FR" sz="2000" dirty="0">
                <a:solidFill>
                  <a:srgbClr val="0070C0"/>
                </a:solidFill>
              </a:rPr>
              <a:t> Agency) dont la régulation est encore plus difficile, voire impossible. » (</a:t>
            </a:r>
            <a:r>
              <a:rPr lang="fr-FR" sz="2000" dirty="0" err="1">
                <a:solidFill>
                  <a:srgbClr val="0070C0"/>
                </a:solidFill>
              </a:rPr>
              <a:t>Hottois</a:t>
            </a:r>
            <a:r>
              <a:rPr lang="fr-FR" sz="2000" dirty="0">
                <a:solidFill>
                  <a:srgbClr val="0070C0"/>
                </a:solidFill>
              </a:rPr>
              <a:t>, </a:t>
            </a:r>
            <a:r>
              <a:rPr lang="fr-FR" sz="2000" dirty="0" err="1">
                <a:solidFill>
                  <a:srgbClr val="0070C0"/>
                </a:solidFill>
              </a:rPr>
              <a:t>Universalis</a:t>
            </a:r>
            <a:r>
              <a:rPr lang="fr-FR" sz="2000" dirty="0">
                <a:solidFill>
                  <a:srgbClr val="0070C0"/>
                </a:solidFill>
              </a:rPr>
              <a:t>)</a:t>
            </a:r>
          </a:p>
        </p:txBody>
      </p:sp>
    </p:spTree>
    <p:extLst>
      <p:ext uri="{BB962C8B-B14F-4D97-AF65-F5344CB8AC3E}">
        <p14:creationId xmlns:p14="http://schemas.microsoft.com/office/powerpoint/2010/main" val="34193946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02B51B-99EC-4353-B30F-318231073149}"/>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Bouton d’action : accueil 6">
            <a:hlinkClick r:id="" action="ppaction://hlinkshowjump?jump=firstslide" highlightClick="1"/>
            <a:extLst>
              <a:ext uri="{FF2B5EF4-FFF2-40B4-BE49-F238E27FC236}">
                <a16:creationId xmlns:a16="http://schemas.microsoft.com/office/drawing/2014/main" id="{A6AEA2B2-3761-4137-A692-13FBBB90AF62}"/>
              </a:ext>
            </a:extLst>
          </p:cNvPr>
          <p:cNvSpPr/>
          <p:nvPr/>
        </p:nvSpPr>
        <p:spPr>
          <a:xfrm>
            <a:off x="11263424" y="93910"/>
            <a:ext cx="765544" cy="64014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4400" spc="-240" dirty="0">
                <a:solidFill>
                  <a:schemeClr val="bg1"/>
                </a:solidFill>
                <a:latin typeface="Gotham Medium" pitchFamily="50" charset="0"/>
                <a:cs typeface="Gotham Medium" pitchFamily="50" charset="0"/>
              </a:rPr>
              <a:t>Bibliographie</a:t>
            </a:r>
            <a:endParaRPr lang="fr-FR" sz="4400" dirty="0">
              <a:solidFill>
                <a:schemeClr val="bg1"/>
              </a:solidFill>
            </a:endParaRPr>
          </a:p>
        </p:txBody>
      </p:sp>
    </p:spTree>
    <p:extLst>
      <p:ext uri="{BB962C8B-B14F-4D97-AF65-F5344CB8AC3E}">
        <p14:creationId xmlns:p14="http://schemas.microsoft.com/office/powerpoint/2010/main" val="19886718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967E4F-93B0-446A-BADC-F7B4D81BDBA2}"/>
              </a:ext>
            </a:extLst>
          </p:cNvPr>
          <p:cNvSpPr>
            <a:spLocks noGrp="1"/>
          </p:cNvSpPr>
          <p:nvPr>
            <p:ph idx="1"/>
          </p:nvPr>
        </p:nvSpPr>
        <p:spPr>
          <a:xfrm>
            <a:off x="224883" y="225521"/>
            <a:ext cx="11742234" cy="4490114"/>
          </a:xfrm>
        </p:spPr>
        <p:txBody>
          <a:bodyPr>
            <a:noAutofit/>
          </a:bodyPr>
          <a:lstStyle/>
          <a:p>
            <a:pPr marL="0" indent="0">
              <a:spcBef>
                <a:spcPts val="600"/>
              </a:spcBef>
              <a:spcAft>
                <a:spcPts val="600"/>
              </a:spcAft>
              <a:buNone/>
            </a:pPr>
            <a:r>
              <a:rPr lang="fr-FR" sz="2000" cap="small" dirty="0" err="1"/>
              <a:t>Chambaud</a:t>
            </a:r>
            <a:r>
              <a:rPr lang="fr-FR" sz="2000" dirty="0"/>
              <a:t>, Laurent, </a:t>
            </a:r>
            <a:r>
              <a:rPr lang="fr-FR" sz="2000" cap="small" dirty="0" err="1"/>
              <a:t>Depadt</a:t>
            </a:r>
            <a:r>
              <a:rPr lang="fr-FR" sz="2000" dirty="0"/>
              <a:t>, </a:t>
            </a:r>
            <a:r>
              <a:rPr lang="fr-FR" sz="2000" dirty="0" err="1"/>
              <a:t>valérie</a:t>
            </a:r>
            <a:r>
              <a:rPr lang="fr-FR" sz="2000" dirty="0"/>
              <a:t>, </a:t>
            </a:r>
            <a:r>
              <a:rPr lang="fr-FR" sz="2000" i="1" dirty="0"/>
              <a:t>La nouvelle loi de bioéthique en questions(s)</a:t>
            </a:r>
            <a:r>
              <a:rPr lang="fr-FR" sz="2000" dirty="0"/>
              <a:t>,</a:t>
            </a:r>
            <a:r>
              <a:rPr lang="fr-FR" sz="2000" i="1" dirty="0"/>
              <a:t> </a:t>
            </a:r>
            <a:r>
              <a:rPr lang="fr-FR" sz="2000" dirty="0"/>
              <a:t>Rennes, éditions </a:t>
            </a:r>
            <a:r>
              <a:rPr lang="fr-FR" sz="2000" dirty="0" err="1"/>
              <a:t>Hygée</a:t>
            </a:r>
            <a:r>
              <a:rPr lang="fr-FR" sz="2000" dirty="0"/>
              <a:t>, 2021.</a:t>
            </a:r>
          </a:p>
          <a:p>
            <a:pPr marL="0" indent="0">
              <a:spcBef>
                <a:spcPts val="600"/>
              </a:spcBef>
              <a:spcAft>
                <a:spcPts val="600"/>
              </a:spcAft>
              <a:buNone/>
            </a:pPr>
            <a:r>
              <a:rPr lang="fr-FR" sz="2000" cap="small" dirty="0" err="1"/>
              <a:t>Hottois</a:t>
            </a:r>
            <a:r>
              <a:rPr lang="fr-FR" sz="2000" dirty="0"/>
              <a:t>, Gilbert, « BIOÉTHIQUE ou ÉTHIQUE BIOMÉDICALE », </a:t>
            </a:r>
            <a:r>
              <a:rPr lang="fr-FR" sz="2000" dirty="0" err="1"/>
              <a:t>Encyclopædia</a:t>
            </a:r>
            <a:r>
              <a:rPr lang="fr-FR" sz="2000" dirty="0"/>
              <a:t> </a:t>
            </a:r>
            <a:r>
              <a:rPr lang="fr-FR" sz="2000" dirty="0" err="1"/>
              <a:t>Universalis</a:t>
            </a:r>
            <a:r>
              <a:rPr lang="fr-FR" sz="2000" dirty="0"/>
              <a:t> [en ligne], consulté le 17 octobre 2021. URL : </a:t>
            </a:r>
            <a:r>
              <a:rPr lang="fr-FR" sz="2000" dirty="0">
                <a:hlinkClick r:id="rId2"/>
              </a:rPr>
              <a:t>http://www.universalis-edu.com/encyclopedie/bioethique-ethique-biomedicale/</a:t>
            </a:r>
            <a:r>
              <a:rPr lang="fr-FR" sz="2000" dirty="0"/>
              <a:t> </a:t>
            </a:r>
          </a:p>
          <a:p>
            <a:pPr marL="0" indent="0">
              <a:spcBef>
                <a:spcPts val="600"/>
              </a:spcBef>
              <a:spcAft>
                <a:spcPts val="600"/>
              </a:spcAft>
              <a:buNone/>
            </a:pPr>
            <a:r>
              <a:rPr lang="fr-FR" sz="2000" cap="small" dirty="0" err="1"/>
              <a:t>Leguil</a:t>
            </a:r>
            <a:r>
              <a:rPr lang="fr-FR" sz="2000" dirty="0"/>
              <a:t>, Clotilde, </a:t>
            </a:r>
            <a:r>
              <a:rPr lang="fr-FR" sz="2000" cap="small" dirty="0"/>
              <a:t>Russ</a:t>
            </a:r>
            <a:r>
              <a:rPr lang="fr-FR" sz="2000" dirty="0"/>
              <a:t>, Jacqueline, </a:t>
            </a:r>
            <a:r>
              <a:rPr lang="fr-FR" sz="2000" i="1" dirty="0"/>
              <a:t>La pensée éthique contemporaine</a:t>
            </a:r>
            <a:r>
              <a:rPr lang="fr-FR" sz="2000" dirty="0"/>
              <a:t>, 5</a:t>
            </a:r>
            <a:r>
              <a:rPr lang="fr-FR" sz="2000" baseline="30000" dirty="0"/>
              <a:t>ème</a:t>
            </a:r>
            <a:r>
              <a:rPr lang="fr-FR" sz="2000" dirty="0"/>
              <a:t> édition, Paris, PUF, coll. « Que sais-je ? », 2020.</a:t>
            </a:r>
          </a:p>
          <a:p>
            <a:pPr marL="0" indent="0">
              <a:spcBef>
                <a:spcPts val="600"/>
              </a:spcBef>
              <a:spcAft>
                <a:spcPts val="600"/>
              </a:spcAft>
              <a:buNone/>
            </a:pPr>
            <a:r>
              <a:rPr lang="fr-FR" sz="2000" cap="small" dirty="0"/>
              <a:t>Pelluchon</a:t>
            </a:r>
            <a:r>
              <a:rPr lang="fr-FR" sz="2000" dirty="0"/>
              <a:t>, Corine, </a:t>
            </a:r>
            <a:r>
              <a:rPr lang="fr-FR" sz="2000" i="1" dirty="0"/>
              <a:t>L’autonomie brisée. Bioéthique et philosophie</a:t>
            </a:r>
            <a:r>
              <a:rPr lang="fr-FR" sz="2000" dirty="0"/>
              <a:t>, Paris, PUF, Coll. « Quadrige », 2014.</a:t>
            </a:r>
          </a:p>
          <a:p>
            <a:pPr marL="0" indent="0">
              <a:spcBef>
                <a:spcPts val="600"/>
              </a:spcBef>
              <a:spcAft>
                <a:spcPts val="600"/>
              </a:spcAft>
              <a:buNone/>
            </a:pPr>
            <a:r>
              <a:rPr lang="fr-FR" sz="2000" cap="small" dirty="0"/>
              <a:t>Sicard</a:t>
            </a:r>
            <a:r>
              <a:rPr lang="fr-FR" sz="2000" dirty="0"/>
              <a:t>, Didier, </a:t>
            </a:r>
            <a:r>
              <a:rPr lang="fr-FR" sz="2000" i="1" dirty="0"/>
              <a:t>L’éthique médicale et la bioéthique</a:t>
            </a:r>
            <a:r>
              <a:rPr lang="fr-FR" sz="2000" dirty="0"/>
              <a:t>, 6</a:t>
            </a:r>
            <a:r>
              <a:rPr lang="fr-FR" sz="2000" baseline="30000" dirty="0"/>
              <a:t>ème</a:t>
            </a:r>
            <a:r>
              <a:rPr lang="fr-FR" sz="2000" dirty="0"/>
              <a:t> édition, Paris, PUF, coll. « Que sais-je ? », 2020.</a:t>
            </a:r>
          </a:p>
          <a:p>
            <a:pPr marL="0" indent="0">
              <a:spcBef>
                <a:spcPts val="600"/>
              </a:spcBef>
              <a:spcAft>
                <a:spcPts val="600"/>
              </a:spcAft>
              <a:buNone/>
            </a:pPr>
            <a:r>
              <a:rPr lang="fr-FR" sz="2000" dirty="0"/>
              <a:t>Voir également :</a:t>
            </a:r>
          </a:p>
          <a:p>
            <a:pPr marL="0" lvl="0" indent="0">
              <a:lnSpc>
                <a:spcPct val="107000"/>
              </a:lnSpc>
              <a:spcBef>
                <a:spcPts val="600"/>
              </a:spcBef>
              <a:spcAft>
                <a:spcPts val="600"/>
              </a:spcAft>
              <a:buNone/>
            </a:pPr>
            <a:r>
              <a:rPr lang="fr-FR" sz="2000" dirty="0">
                <a:solidFill>
                  <a:srgbClr val="0070C0"/>
                </a:solidFill>
              </a:rPr>
              <a:t>https://www.espace-ethique.org/ressources/article/la-loi-relative-la-bioethique-publiee-panorama-des-mesures-nouvelles</a:t>
            </a:r>
            <a:endParaRPr lang="fr-FR" sz="2000" i="1" dirty="0">
              <a:effectLst/>
              <a:ea typeface="Calibri" panose="020F0502020204030204" pitchFamily="34" charset="0"/>
              <a:cs typeface="Times New Roman" panose="02020603050405020304" pitchFamily="18" charset="0"/>
            </a:endParaRPr>
          </a:p>
          <a:p>
            <a:pPr marL="0" lvl="0" indent="0">
              <a:lnSpc>
                <a:spcPct val="107000"/>
              </a:lnSpc>
              <a:spcBef>
                <a:spcPts val="600"/>
              </a:spcBef>
              <a:spcAft>
                <a:spcPts val="600"/>
              </a:spcAft>
              <a:buNone/>
            </a:pPr>
            <a:r>
              <a:rPr lang="fr-FR" sz="2000" i="1" dirty="0">
                <a:effectLst/>
                <a:ea typeface="Calibri" panose="020F0502020204030204" pitchFamily="34" charset="0"/>
                <a:cs typeface="Times New Roman" panose="02020603050405020304" pitchFamily="18" charset="0"/>
              </a:rPr>
              <a:t>Journal international de bioéthique et d'éthique des science, </a:t>
            </a:r>
            <a:r>
              <a:rPr lang="fr-FR" sz="2000" dirty="0">
                <a:effectLst/>
                <a:ea typeface="Calibri" panose="020F0502020204030204" pitchFamily="34" charset="0"/>
                <a:cs typeface="Times New Roman" panose="02020603050405020304" pitchFamily="18" charset="0"/>
              </a:rPr>
              <a:t>Éditeur : ESKA, </a:t>
            </a:r>
            <a:r>
              <a:rPr lang="fr-FR" sz="2000" u="sng" dirty="0">
                <a:solidFill>
                  <a:srgbClr val="0563C1"/>
                </a:solidFill>
                <a:effectLst/>
                <a:ea typeface="Calibri" panose="020F0502020204030204" pitchFamily="34" charset="0"/>
                <a:cs typeface="Times New Roman" panose="02020603050405020304" pitchFamily="18" charset="0"/>
                <a:hlinkClick r:id="rId3"/>
              </a:rPr>
              <a:t>https://www-cairn-info.bibdocs.u-cergy.fr/revue-journal-international-de-bioethique-et-d-ethique-des-sciences.htm</a:t>
            </a:r>
            <a:r>
              <a:rPr lang="fr-FR" sz="2000" dirty="0">
                <a:effectLst/>
                <a:ea typeface="Calibri" panose="020F0502020204030204" pitchFamily="34" charset="0"/>
                <a:cs typeface="Times New Roman" panose="02020603050405020304" pitchFamily="18" charset="0"/>
              </a:rPr>
              <a:t> [accès libre à l’ensemble des numéros avec la connexion à l’université de Cergy]</a:t>
            </a:r>
          </a:p>
          <a:p>
            <a:pPr marL="0" lvl="0" indent="0">
              <a:lnSpc>
                <a:spcPct val="107000"/>
              </a:lnSpc>
              <a:spcBef>
                <a:spcPts val="600"/>
              </a:spcBef>
              <a:spcAft>
                <a:spcPts val="600"/>
              </a:spcAft>
              <a:buNone/>
            </a:pPr>
            <a:r>
              <a:rPr lang="fr-FR" sz="2000" dirty="0">
                <a:effectLst/>
                <a:ea typeface="Calibri" panose="020F0502020204030204" pitchFamily="34" charset="0"/>
                <a:cs typeface="Times New Roman" panose="02020603050405020304" pitchFamily="18" charset="0"/>
              </a:rPr>
              <a:t>Portail du gouvernement, </a:t>
            </a:r>
            <a:r>
              <a:rPr lang="fr-FR" sz="2000" u="sng" dirty="0">
                <a:solidFill>
                  <a:srgbClr val="0563C1"/>
                </a:solidFill>
                <a:effectLst/>
                <a:ea typeface="Calibri" panose="020F0502020204030204" pitchFamily="34" charset="0"/>
                <a:cs typeface="Times New Roman" panose="02020603050405020304" pitchFamily="18" charset="0"/>
                <a:hlinkClick r:id="rId4"/>
              </a:rPr>
              <a:t>https://solidarites-sante.gouv.fr/grands-dossiers/bioethique/</a:t>
            </a:r>
            <a:r>
              <a:rPr lang="fr-FR" sz="2000" dirty="0">
                <a:effectLst/>
                <a:ea typeface="Calibri" panose="020F0502020204030204" pitchFamily="34" charset="0"/>
                <a:cs typeface="Times New Roman" panose="02020603050405020304" pitchFamily="18" charset="0"/>
              </a:rPr>
              <a:t> </a:t>
            </a:r>
          </a:p>
          <a:p>
            <a:pPr marL="0" lvl="0" indent="0">
              <a:lnSpc>
                <a:spcPct val="107000"/>
              </a:lnSpc>
              <a:spcBef>
                <a:spcPts val="600"/>
              </a:spcBef>
              <a:spcAft>
                <a:spcPts val="600"/>
              </a:spcAft>
              <a:buNone/>
            </a:pPr>
            <a:r>
              <a:rPr lang="fr-FR" sz="2000">
                <a:ea typeface="Calibri" panose="020F0502020204030204" pitchFamily="34" charset="0"/>
                <a:cs typeface="Times New Roman" panose="02020603050405020304" pitchFamily="18" charset="0"/>
              </a:rPr>
              <a:t>CCNE </a:t>
            </a:r>
            <a:r>
              <a:rPr lang="fr-FR" sz="2000">
                <a:ea typeface="Calibri" panose="020F0502020204030204" pitchFamily="34" charset="0"/>
                <a:cs typeface="Times New Roman" panose="02020603050405020304" pitchFamily="18" charset="0"/>
                <a:hlinkClick r:id="rId5"/>
              </a:rPr>
              <a:t>https://www.ccne-ethique.fr/</a:t>
            </a:r>
            <a:r>
              <a:rPr lang="fr-FR" sz="2000">
                <a:ea typeface="Calibri" panose="020F0502020204030204" pitchFamily="34" charset="0"/>
                <a:cs typeface="Times New Roman" panose="02020603050405020304" pitchFamily="18" charset="0"/>
              </a:rPr>
              <a:t> </a:t>
            </a:r>
            <a:endParaRPr lang="fr-FR" sz="2000" dirty="0">
              <a:ea typeface="Calibri" panose="020F0502020204030204" pitchFamily="34" charset="0"/>
              <a:cs typeface="Times New Roman" panose="02020603050405020304" pitchFamily="18" charset="0"/>
            </a:endParaRPr>
          </a:p>
          <a:p>
            <a:pPr marL="0" lvl="0" indent="0">
              <a:lnSpc>
                <a:spcPct val="107000"/>
              </a:lnSpc>
              <a:spcBef>
                <a:spcPts val="600"/>
              </a:spcBef>
              <a:spcAft>
                <a:spcPts val="600"/>
              </a:spcAft>
              <a:buNone/>
            </a:pPr>
            <a:r>
              <a:rPr lang="fr-FR" sz="2000" dirty="0">
                <a:effectLst/>
                <a:ea typeface="Calibri" panose="020F0502020204030204" pitchFamily="34" charset="0"/>
                <a:cs typeface="Times New Roman" panose="02020603050405020304" pitchFamily="18" charset="0"/>
              </a:rPr>
              <a:t>Institut Européen de bioéthique </a:t>
            </a:r>
            <a:r>
              <a:rPr lang="fr-FR" sz="2000" dirty="0">
                <a:effectLst/>
                <a:ea typeface="Calibri" panose="020F0502020204030204" pitchFamily="34" charset="0"/>
                <a:cs typeface="Times New Roman" panose="02020603050405020304" pitchFamily="18" charset="0"/>
                <a:hlinkClick r:id="rId6"/>
              </a:rPr>
              <a:t>https://www.ieb-eib.org/fr/</a:t>
            </a:r>
            <a:r>
              <a:rPr lang="fr-FR" sz="2000" dirty="0">
                <a:effectLst/>
                <a:ea typeface="Calibri" panose="020F0502020204030204" pitchFamily="34" charset="0"/>
                <a:cs typeface="Times New Roman" panose="02020603050405020304" pitchFamily="18" charset="0"/>
              </a:rPr>
              <a:t> </a:t>
            </a:r>
          </a:p>
          <a:p>
            <a:pPr marL="0" indent="0">
              <a:buNone/>
            </a:pPr>
            <a:endParaRPr lang="fr-FR" sz="2000" dirty="0"/>
          </a:p>
        </p:txBody>
      </p:sp>
    </p:spTree>
    <p:extLst>
      <p:ext uri="{BB962C8B-B14F-4D97-AF65-F5344CB8AC3E}">
        <p14:creationId xmlns:p14="http://schemas.microsoft.com/office/powerpoint/2010/main" val="34687814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8D7666-7DC9-4C68-BE42-A3F1ADB8DA7C}"/>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4400" spc="-240" dirty="0">
                <a:solidFill>
                  <a:schemeClr val="bg1"/>
                </a:solidFill>
                <a:latin typeface="+mn-lt"/>
                <a:cs typeface="Gotham Medium" pitchFamily="50" charset="0"/>
              </a:rPr>
              <a:t>Annexes</a:t>
            </a:r>
            <a:endParaRPr lang="fr-FR" sz="4400" dirty="0">
              <a:solidFill>
                <a:schemeClr val="bg1"/>
              </a:solidFill>
              <a:latin typeface="+mn-lt"/>
            </a:endParaRPr>
          </a:p>
        </p:txBody>
      </p:sp>
      <p:sp>
        <p:nvSpPr>
          <p:cNvPr id="7" name="Bouton d’action : accueil 6">
            <a:hlinkClick r:id="" action="ppaction://hlinkshowjump?jump=firstslide" highlightClick="1"/>
            <a:extLst>
              <a:ext uri="{FF2B5EF4-FFF2-40B4-BE49-F238E27FC236}">
                <a16:creationId xmlns:a16="http://schemas.microsoft.com/office/drawing/2014/main" id="{A2563121-A72A-4299-B0A3-D35E7377E492}"/>
              </a:ext>
            </a:extLst>
          </p:cNvPr>
          <p:cNvSpPr/>
          <p:nvPr/>
        </p:nvSpPr>
        <p:spPr>
          <a:xfrm>
            <a:off x="11263424" y="93910"/>
            <a:ext cx="765544" cy="64014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152516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E77188-9740-4E17-B863-ACAB15E209DD}"/>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600" spc="-240" dirty="0">
                <a:solidFill>
                  <a:schemeClr val="accent5">
                    <a:lumMod val="75000"/>
                  </a:schemeClr>
                </a:solidFill>
                <a:latin typeface="Gotham Medium" pitchFamily="50" charset="0"/>
                <a:cs typeface="Gotham Medium" pitchFamily="50" charset="0"/>
              </a:rPr>
              <a:t>Code de Nuremberg (1947)</a:t>
            </a:r>
            <a:endParaRPr lang="fr-FR" sz="3600" dirty="0"/>
          </a:p>
        </p:txBody>
      </p:sp>
    </p:spTree>
    <p:extLst>
      <p:ext uri="{BB962C8B-B14F-4D97-AF65-F5344CB8AC3E}">
        <p14:creationId xmlns:p14="http://schemas.microsoft.com/office/powerpoint/2010/main" val="2493082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0FA210A-EF96-483A-9B83-72682ABA1773}"/>
              </a:ext>
            </a:extLst>
          </p:cNvPr>
          <p:cNvPicPr>
            <a:picLocks noChangeAspect="1"/>
          </p:cNvPicPr>
          <p:nvPr/>
        </p:nvPicPr>
        <p:blipFill rotWithShape="1">
          <a:blip r:embed="rId2"/>
          <a:srcRect b="27201"/>
          <a:stretch/>
        </p:blipFill>
        <p:spPr>
          <a:xfrm>
            <a:off x="1219199" y="194183"/>
            <a:ext cx="8982075" cy="6469634"/>
          </a:xfrm>
          <a:prstGeom prst="rect">
            <a:avLst/>
          </a:prstGeom>
        </p:spPr>
      </p:pic>
      <p:sp>
        <p:nvSpPr>
          <p:cNvPr id="8" name="Bouton d’action : début 7">
            <a:hlinkClick r:id="rId3" action="ppaction://hlinksldjump" highlightClick="1"/>
            <a:extLst>
              <a:ext uri="{FF2B5EF4-FFF2-40B4-BE49-F238E27FC236}">
                <a16:creationId xmlns:a16="http://schemas.microsoft.com/office/drawing/2014/main" id="{255D9C29-D01E-466B-84FC-CA5F7C32B5DC}"/>
              </a:ext>
            </a:extLst>
          </p:cNvPr>
          <p:cNvSpPr/>
          <p:nvPr/>
        </p:nvSpPr>
        <p:spPr>
          <a:xfrm>
            <a:off x="114300" y="28575"/>
            <a:ext cx="504825" cy="457200"/>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14680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0FA210A-EF96-483A-9B83-72682ABA1773}"/>
              </a:ext>
            </a:extLst>
          </p:cNvPr>
          <p:cNvPicPr>
            <a:picLocks noChangeAspect="1"/>
          </p:cNvPicPr>
          <p:nvPr/>
        </p:nvPicPr>
        <p:blipFill rotWithShape="1">
          <a:blip r:embed="rId2"/>
          <a:srcRect t="73434"/>
          <a:stretch/>
        </p:blipFill>
        <p:spPr>
          <a:xfrm>
            <a:off x="510240" y="597156"/>
            <a:ext cx="9779915" cy="2831843"/>
          </a:xfrm>
          <a:prstGeom prst="rect">
            <a:avLst/>
          </a:prstGeom>
        </p:spPr>
      </p:pic>
      <p:pic>
        <p:nvPicPr>
          <p:cNvPr id="7" name="Image 6">
            <a:extLst>
              <a:ext uri="{FF2B5EF4-FFF2-40B4-BE49-F238E27FC236}">
                <a16:creationId xmlns:a16="http://schemas.microsoft.com/office/drawing/2014/main" id="{3851C744-2B7D-499D-9876-1F3FAD9F61DD}"/>
              </a:ext>
            </a:extLst>
          </p:cNvPr>
          <p:cNvPicPr>
            <a:picLocks noChangeAspect="1"/>
          </p:cNvPicPr>
          <p:nvPr/>
        </p:nvPicPr>
        <p:blipFill rotWithShape="1">
          <a:blip r:embed="rId3"/>
          <a:srcRect b="68832"/>
          <a:stretch/>
        </p:blipFill>
        <p:spPr>
          <a:xfrm>
            <a:off x="405466" y="3400423"/>
            <a:ext cx="10450991" cy="3048001"/>
          </a:xfrm>
          <a:prstGeom prst="rect">
            <a:avLst/>
          </a:prstGeom>
        </p:spPr>
      </p:pic>
      <p:sp>
        <p:nvSpPr>
          <p:cNvPr id="8" name="Bouton d’action : début 7">
            <a:hlinkClick r:id="rId4" action="ppaction://hlinksldjump" highlightClick="1"/>
            <a:extLst>
              <a:ext uri="{FF2B5EF4-FFF2-40B4-BE49-F238E27FC236}">
                <a16:creationId xmlns:a16="http://schemas.microsoft.com/office/drawing/2014/main" id="{255D9C29-D01E-466B-84FC-CA5F7C32B5DC}"/>
              </a:ext>
            </a:extLst>
          </p:cNvPr>
          <p:cNvSpPr/>
          <p:nvPr/>
        </p:nvSpPr>
        <p:spPr>
          <a:xfrm>
            <a:off x="153054" y="171450"/>
            <a:ext cx="504825" cy="457200"/>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17680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851C744-2B7D-499D-9876-1F3FAD9F61DD}"/>
              </a:ext>
            </a:extLst>
          </p:cNvPr>
          <p:cNvPicPr>
            <a:picLocks noChangeAspect="1"/>
          </p:cNvPicPr>
          <p:nvPr/>
        </p:nvPicPr>
        <p:blipFill rotWithShape="1">
          <a:blip r:embed="rId2"/>
          <a:srcRect t="32228" b="3614"/>
          <a:stretch/>
        </p:blipFill>
        <p:spPr>
          <a:xfrm>
            <a:off x="1171574" y="285275"/>
            <a:ext cx="10472793" cy="6287450"/>
          </a:xfrm>
          <a:prstGeom prst="rect">
            <a:avLst/>
          </a:prstGeom>
        </p:spPr>
      </p:pic>
      <p:sp>
        <p:nvSpPr>
          <p:cNvPr id="8" name="Bouton d’action : début 7">
            <a:hlinkClick r:id="rId3" action="ppaction://hlinksldjump" highlightClick="1"/>
            <a:extLst>
              <a:ext uri="{FF2B5EF4-FFF2-40B4-BE49-F238E27FC236}">
                <a16:creationId xmlns:a16="http://schemas.microsoft.com/office/drawing/2014/main" id="{255D9C29-D01E-466B-84FC-CA5F7C32B5DC}"/>
              </a:ext>
            </a:extLst>
          </p:cNvPr>
          <p:cNvSpPr/>
          <p:nvPr/>
        </p:nvSpPr>
        <p:spPr>
          <a:xfrm>
            <a:off x="180975" y="180975"/>
            <a:ext cx="504825" cy="457200"/>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05476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C54CEB-BE2E-48E7-A456-43F25B476402}"/>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2" name="Titre 1">
            <a:extLst>
              <a:ext uri="{FF2B5EF4-FFF2-40B4-BE49-F238E27FC236}">
                <a16:creationId xmlns:a16="http://schemas.microsoft.com/office/drawing/2014/main" id="{BB95A354-0F7D-45CD-ACAC-50691C3B0EFA}"/>
              </a:ext>
            </a:extLst>
          </p:cNvPr>
          <p:cNvSpPr>
            <a:spLocks noGrp="1"/>
          </p:cNvSpPr>
          <p:nvPr>
            <p:ph type="title"/>
          </p:nvPr>
        </p:nvSpPr>
        <p:spPr>
          <a:xfrm>
            <a:off x="219363" y="0"/>
            <a:ext cx="11753274" cy="623452"/>
          </a:xfrm>
        </p:spPr>
        <p:txBody>
          <a:bodyPr>
            <a:normAutofit fontScale="90000"/>
          </a:bodyPr>
          <a:lstStyle/>
          <a:p>
            <a:pPr algn="ctr"/>
            <a:r>
              <a:rPr lang="fr-FR" b="1" dirty="0">
                <a:solidFill>
                  <a:schemeClr val="bg1"/>
                </a:solidFill>
              </a:rPr>
              <a:t>Sommaire</a:t>
            </a:r>
          </a:p>
        </p:txBody>
      </p:sp>
      <p:sp>
        <p:nvSpPr>
          <p:cNvPr id="3" name="Espace réservé du contenu 2">
            <a:extLst>
              <a:ext uri="{FF2B5EF4-FFF2-40B4-BE49-F238E27FC236}">
                <a16:creationId xmlns:a16="http://schemas.microsoft.com/office/drawing/2014/main" id="{E8F19188-1070-4909-A9F6-41D28FD6958E}"/>
              </a:ext>
            </a:extLst>
          </p:cNvPr>
          <p:cNvSpPr>
            <a:spLocks noGrp="1"/>
          </p:cNvSpPr>
          <p:nvPr>
            <p:ph idx="1"/>
          </p:nvPr>
        </p:nvSpPr>
        <p:spPr>
          <a:xfrm>
            <a:off x="219363" y="734291"/>
            <a:ext cx="6029037" cy="5954276"/>
          </a:xfrm>
        </p:spPr>
        <p:txBody>
          <a:bodyPr>
            <a:normAutofit/>
          </a:bodyPr>
          <a:lstStyle/>
          <a:p>
            <a:pPr marL="514350" indent="-514350">
              <a:buAutoNum type="arabicParenR"/>
            </a:pPr>
            <a:r>
              <a:rPr lang="fr-FR" b="1" dirty="0">
                <a:solidFill>
                  <a:schemeClr val="bg1"/>
                </a:solidFill>
                <a:hlinkClick r:id="rId2" action="ppaction://hlinksldjump">
                  <a:extLst>
                    <a:ext uri="{A12FA001-AC4F-418D-AE19-62706E023703}">
                      <ahyp:hlinkClr xmlns:ahyp="http://schemas.microsoft.com/office/drawing/2018/hyperlinkcolor" val="tx"/>
                    </a:ext>
                  </a:extLst>
                </a:hlinkClick>
              </a:rPr>
              <a:t>Un double contexte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3" action="ppaction://hlinksldjump">
                  <a:extLst>
                    <a:ext uri="{A12FA001-AC4F-418D-AE19-62706E023703}">
                      <ahyp:hlinkClr xmlns:ahyp="http://schemas.microsoft.com/office/drawing/2018/hyperlinkcolor" val="tx"/>
                    </a:ext>
                  </a:extLst>
                </a:hlinkClick>
              </a:rPr>
              <a:t>Le biopolitique en contexte de pandémie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4" action="ppaction://hlinksldjump">
                  <a:extLst>
                    <a:ext uri="{A12FA001-AC4F-418D-AE19-62706E023703}">
                      <ahyp:hlinkClr xmlns:ahyp="http://schemas.microsoft.com/office/drawing/2018/hyperlinkcolor" val="tx"/>
                    </a:ext>
                  </a:extLst>
                </a:hlinkClick>
              </a:rPr>
              <a:t>Les progrès des techniques biomédicales</a:t>
            </a:r>
            <a:endParaRPr lang="fr-FR" b="1" dirty="0">
              <a:solidFill>
                <a:schemeClr val="bg1"/>
              </a:solidFill>
            </a:endParaRPr>
          </a:p>
          <a:p>
            <a:pPr marL="457200" indent="-457200">
              <a:buAutoNum type="arabicParenR"/>
            </a:pP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Bioéthique et éthique médicale :</a:t>
            </a:r>
            <a:br>
              <a:rPr lang="fr-FR" b="1" dirty="0">
                <a:solidFill>
                  <a:schemeClr val="bg1"/>
                </a:solidFill>
                <a:hlinkClick r:id="rId5" action="ppaction://hlinksldjump">
                  <a:extLst>
                    <a:ext uri="{A12FA001-AC4F-418D-AE19-62706E023703}">
                      <ahyp:hlinkClr xmlns:ahyp="http://schemas.microsoft.com/office/drawing/2018/hyperlinkcolor" val="tx"/>
                    </a:ext>
                  </a:extLst>
                </a:hlinkClick>
              </a:rPr>
            </a:b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présentation</a:t>
            </a:r>
            <a:endParaRPr lang="fr-FR" b="1" dirty="0">
              <a:solidFill>
                <a:schemeClr val="bg1"/>
              </a:solidFill>
            </a:endParaRPr>
          </a:p>
          <a:p>
            <a:pPr marL="914400" lvl="1" indent="-457200">
              <a:buAutoNum type="alphaLcParenR"/>
            </a:pPr>
            <a:r>
              <a:rPr lang="fr-FR" b="1" dirty="0">
                <a:solidFill>
                  <a:schemeClr val="bg1"/>
                </a:solidFill>
                <a:hlinkClick r:id="rId6" action="ppaction://hlinksldjump">
                  <a:extLst>
                    <a:ext uri="{A12FA001-AC4F-418D-AE19-62706E023703}">
                      <ahyp:hlinkClr xmlns:ahyp="http://schemas.microsoft.com/office/drawing/2018/hyperlinkcolor" val="tx"/>
                    </a:ext>
                  </a:extLst>
                </a:hlinkClick>
              </a:rPr>
              <a:t>Définition et historique</a:t>
            </a:r>
            <a:endParaRPr lang="fr-FR" b="1" dirty="0">
              <a:solidFill>
                <a:schemeClr val="bg1"/>
              </a:solidFill>
            </a:endParaRPr>
          </a:p>
          <a:p>
            <a:pPr marL="914400" lvl="1" indent="-457200">
              <a:buAutoNum type="alphaLcParenR"/>
            </a:pPr>
            <a:r>
              <a:rPr lang="fr-FR" b="1" dirty="0">
                <a:solidFill>
                  <a:schemeClr val="bg1"/>
                </a:solidFill>
                <a:hlinkClick r:id="rId7" action="ppaction://hlinksldjump">
                  <a:extLst>
                    <a:ext uri="{A12FA001-AC4F-418D-AE19-62706E023703}">
                      <ahyp:hlinkClr xmlns:ahyp="http://schemas.microsoft.com/office/drawing/2018/hyperlinkcolor" val="tx"/>
                    </a:ext>
                  </a:extLst>
                </a:hlinkClick>
              </a:rPr>
              <a:t>Différences culturelles et enjeux philosophiques</a:t>
            </a:r>
            <a:endParaRPr lang="fr-FR" b="1" dirty="0">
              <a:solidFill>
                <a:schemeClr val="bg1"/>
              </a:solidFill>
            </a:endParaRPr>
          </a:p>
          <a:p>
            <a:pPr marL="457200" indent="-457200">
              <a:buAutoNum type="arabicParenR"/>
            </a:pPr>
            <a:r>
              <a:rPr lang="fr-FR" b="1" dirty="0">
                <a:solidFill>
                  <a:schemeClr val="bg1"/>
                </a:solidFill>
                <a:hlinkClick r:id="rId8" action="ppaction://hlinksldjump">
                  <a:extLst>
                    <a:ext uri="{A12FA001-AC4F-418D-AE19-62706E023703}">
                      <ahyp:hlinkClr xmlns:ahyp="http://schemas.microsoft.com/office/drawing/2018/hyperlinkcolor" val="tx"/>
                    </a:ext>
                  </a:extLst>
                </a:hlinkClick>
              </a:rPr>
              <a:t>Quelques enjeux d’éthique médicale</a:t>
            </a:r>
            <a:endParaRPr lang="fr-FR" b="1" dirty="0">
              <a:solidFill>
                <a:schemeClr val="bg1"/>
              </a:solidFill>
            </a:endParaRPr>
          </a:p>
          <a:p>
            <a:pPr marL="914400" lvl="1" indent="-457200">
              <a:buFont typeface="+mj-lt"/>
              <a:buAutoNum type="alphaLcParenR"/>
            </a:pPr>
            <a:r>
              <a:rPr lang="fr-FR" b="1" dirty="0">
                <a:solidFill>
                  <a:schemeClr val="bg1"/>
                </a:solidFill>
                <a:hlinkClick r:id="rId9" action="ppaction://hlinksldjump">
                  <a:extLst>
                    <a:ext uri="{A12FA001-AC4F-418D-AE19-62706E023703}">
                      <ahyp:hlinkClr xmlns:ahyp="http://schemas.microsoft.com/office/drawing/2018/hyperlinkcolor" val="tx"/>
                    </a:ext>
                  </a:extLst>
                </a:hlinkClick>
              </a:rPr>
              <a:t>Le consentement</a:t>
            </a:r>
            <a:endParaRPr lang="fr-FR" b="1" dirty="0">
              <a:solidFill>
                <a:schemeClr val="bg1"/>
              </a:solidFill>
            </a:endParaRPr>
          </a:p>
          <a:p>
            <a:pPr marL="914400" lvl="1" indent="-457200">
              <a:buFont typeface="+mj-lt"/>
              <a:buAutoNum type="alphaLcParenR"/>
            </a:pPr>
            <a:r>
              <a:rPr lang="fr-FR" b="1" dirty="0">
                <a:solidFill>
                  <a:schemeClr val="bg1"/>
                </a:solidFill>
                <a:hlinkClick r:id="rId10" action="ppaction://hlinksldjump">
                  <a:extLst>
                    <a:ext uri="{A12FA001-AC4F-418D-AE19-62706E023703}">
                      <ahyp:hlinkClr xmlns:ahyp="http://schemas.microsoft.com/office/drawing/2018/hyperlinkcolor" val="tx"/>
                    </a:ext>
                  </a:extLst>
                </a:hlinkClick>
              </a:rPr>
              <a:t>Le secret médical</a:t>
            </a:r>
            <a:endParaRPr lang="fr-FR" b="1" dirty="0">
              <a:solidFill>
                <a:schemeClr val="bg1"/>
              </a:solidFill>
            </a:endParaRPr>
          </a:p>
          <a:p>
            <a:pPr marL="914400" lvl="1" indent="-457200">
              <a:buFont typeface="+mj-lt"/>
              <a:buAutoNum type="alphaLcParenR"/>
            </a:pPr>
            <a:r>
              <a:rPr lang="fr-FR" b="1" dirty="0">
                <a:solidFill>
                  <a:schemeClr val="bg1"/>
                </a:solidFill>
                <a:hlinkClick r:id="rId11" action="ppaction://hlinksldjump">
                  <a:extLst>
                    <a:ext uri="{A12FA001-AC4F-418D-AE19-62706E023703}">
                      <ahyp:hlinkClr xmlns:ahyp="http://schemas.microsoft.com/office/drawing/2018/hyperlinkcolor" val="tx"/>
                    </a:ext>
                  </a:extLst>
                </a:hlinkClick>
              </a:rPr>
              <a:t>La recherche médicale sur l’être humain</a:t>
            </a:r>
            <a:endParaRPr lang="fr-FR" b="1" dirty="0">
              <a:solidFill>
                <a:schemeClr val="bg1"/>
              </a:solidFill>
            </a:endParaRPr>
          </a:p>
        </p:txBody>
      </p:sp>
      <p:sp>
        <p:nvSpPr>
          <p:cNvPr id="5" name="Espace réservé du contenu 2">
            <a:extLst>
              <a:ext uri="{FF2B5EF4-FFF2-40B4-BE49-F238E27FC236}">
                <a16:creationId xmlns:a16="http://schemas.microsoft.com/office/drawing/2014/main" id="{FCC12338-1449-41B3-A4C9-EF93AA35039D}"/>
              </a:ext>
            </a:extLst>
          </p:cNvPr>
          <p:cNvSpPr txBox="1">
            <a:spLocks/>
          </p:cNvSpPr>
          <p:nvPr/>
        </p:nvSpPr>
        <p:spPr>
          <a:xfrm>
            <a:off x="6428508" y="734291"/>
            <a:ext cx="5763491" cy="60128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arenR"/>
            </a:pPr>
            <a:r>
              <a:rPr lang="fr-FR" b="1" dirty="0">
                <a:solidFill>
                  <a:schemeClr val="bg1"/>
                </a:solidFill>
                <a:hlinkClick r:id="rId12" action="ppaction://hlinksldjump">
                  <a:extLst>
                    <a:ext uri="{A12FA001-AC4F-418D-AE19-62706E023703}">
                      <ahyp:hlinkClr xmlns:ahyp="http://schemas.microsoft.com/office/drawing/2018/hyperlinkcolor" val="tx"/>
                    </a:ext>
                  </a:extLst>
                </a:hlinkClick>
              </a:rPr>
              <a:t>Quelques enjeux de bioéthique </a:t>
            </a:r>
            <a:endParaRPr lang="fr-FR" b="1" dirty="0">
              <a:solidFill>
                <a:schemeClr val="bg1"/>
              </a:solidFill>
            </a:endParaRPr>
          </a:p>
          <a:p>
            <a:pPr marL="914400" lvl="1" indent="-457200">
              <a:buAutoNum type="alphaLcParenR"/>
            </a:pPr>
            <a:r>
              <a:rPr lang="fr-FR" b="1" dirty="0">
                <a:solidFill>
                  <a:schemeClr val="bg1"/>
                </a:solidFill>
                <a:hlinkClick r:id="rId13" action="ppaction://hlinksldjump">
                  <a:extLst>
                    <a:ext uri="{A12FA001-AC4F-418D-AE19-62706E023703}">
                      <ahyp:hlinkClr xmlns:ahyp="http://schemas.microsoft.com/office/drawing/2018/hyperlinkcolor" val="tx"/>
                    </a:ext>
                  </a:extLst>
                </a:hlinkClick>
              </a:rPr>
              <a:t>L’AMP</a:t>
            </a:r>
            <a:endParaRPr lang="fr-FR" b="1" dirty="0">
              <a:solidFill>
                <a:schemeClr val="bg1"/>
              </a:solidFill>
            </a:endParaRPr>
          </a:p>
          <a:p>
            <a:pPr marL="914400" lvl="1" indent="-457200">
              <a:buAutoNum type="alphaLcParenR"/>
            </a:pPr>
            <a:r>
              <a:rPr lang="fr-FR" b="1" dirty="0">
                <a:solidFill>
                  <a:schemeClr val="bg1"/>
                </a:solidFill>
                <a:hlinkClick r:id="rId14" action="ppaction://hlinksldjump">
                  <a:extLst>
                    <a:ext uri="{A12FA001-AC4F-418D-AE19-62706E023703}">
                      <ahyp:hlinkClr xmlns:ahyp="http://schemas.microsoft.com/office/drawing/2018/hyperlinkcolor" val="tx"/>
                    </a:ext>
                  </a:extLst>
                </a:hlinkClick>
              </a:rPr>
              <a:t>La GPA</a:t>
            </a:r>
            <a:endParaRPr lang="fr-FR" b="1" dirty="0">
              <a:solidFill>
                <a:schemeClr val="bg1"/>
              </a:solidFill>
            </a:endParaRPr>
          </a:p>
          <a:p>
            <a:pPr marL="914400" lvl="1" indent="-457200">
              <a:buAutoNum type="alphaLcParenR"/>
            </a:pPr>
            <a:r>
              <a:rPr lang="fr-FR" b="1" dirty="0">
                <a:solidFill>
                  <a:schemeClr val="bg1"/>
                </a:solidFill>
                <a:hlinkClick r:id="rId15" action="ppaction://hlinksldjump">
                  <a:extLst>
                    <a:ext uri="{A12FA001-AC4F-418D-AE19-62706E023703}">
                      <ahyp:hlinkClr xmlns:ahyp="http://schemas.microsoft.com/office/drawing/2018/hyperlinkcolor" val="tx"/>
                    </a:ext>
                  </a:extLst>
                </a:hlinkClick>
              </a:rPr>
              <a:t>L’accès aux origines</a:t>
            </a:r>
            <a:endParaRPr lang="fr-FR" b="1" dirty="0">
              <a:solidFill>
                <a:schemeClr val="bg1"/>
              </a:solidFill>
            </a:endParaRPr>
          </a:p>
          <a:p>
            <a:pPr marL="914400" lvl="1" indent="-457200">
              <a:buAutoNum type="alphaLcParenR"/>
            </a:pPr>
            <a:r>
              <a:rPr lang="fr-FR" b="1" dirty="0">
                <a:solidFill>
                  <a:schemeClr val="bg1"/>
                </a:solidFill>
                <a:hlinkClick r:id="rId16" action="ppaction://hlinksldjump">
                  <a:extLst>
                    <a:ext uri="{A12FA001-AC4F-418D-AE19-62706E023703}">
                      <ahyp:hlinkClr xmlns:ahyp="http://schemas.microsoft.com/office/drawing/2018/hyperlinkcolor" val="tx"/>
                    </a:ext>
                  </a:extLst>
                </a:hlinkClick>
              </a:rPr>
              <a:t>Le don d’organes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7" action="ppaction://hlinksldjump">
                  <a:extLst>
                    <a:ext uri="{A12FA001-AC4F-418D-AE19-62706E023703}">
                      <ahyp:hlinkClr xmlns:ahyp="http://schemas.microsoft.com/office/drawing/2018/hyperlinkcolor" val="tx"/>
                    </a:ext>
                  </a:extLst>
                </a:hlinkClick>
              </a:rPr>
              <a:t>Les tests génétiques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8" action="ppaction://hlinksldjump">
                  <a:extLst>
                    <a:ext uri="{A12FA001-AC4F-418D-AE19-62706E023703}">
                      <ahyp:hlinkClr xmlns:ahyp="http://schemas.microsoft.com/office/drawing/2018/hyperlinkcolor" val="tx"/>
                    </a:ext>
                  </a:extLst>
                </a:hlinkClick>
              </a:rPr>
              <a:t>La recherche sur les cellules-souches et les embryons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9" action="ppaction://hlinksldjump">
                  <a:extLst>
                    <a:ext uri="{A12FA001-AC4F-418D-AE19-62706E023703}">
                      <ahyp:hlinkClr xmlns:ahyp="http://schemas.microsoft.com/office/drawing/2018/hyperlinkcolor" val="tx"/>
                    </a:ext>
                  </a:extLst>
                </a:hlinkClick>
              </a:rPr>
              <a:t>Le brevetage du vivant</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20" action="ppaction://hlinksldjump">
                  <a:extLst>
                    <a:ext uri="{A12FA001-AC4F-418D-AE19-62706E023703}">
                      <ahyp:hlinkClr xmlns:ahyp="http://schemas.microsoft.com/office/drawing/2018/hyperlinkcolor" val="tx"/>
                    </a:ext>
                  </a:extLst>
                </a:hlinkClick>
              </a:rPr>
              <a:t>L’euthanasie</a:t>
            </a:r>
            <a:endParaRPr lang="fr-FR" b="1" dirty="0">
              <a:solidFill>
                <a:schemeClr val="bg1"/>
              </a:solidFill>
            </a:endParaRPr>
          </a:p>
          <a:p>
            <a:pPr marL="0" indent="0">
              <a:buNone/>
            </a:pPr>
            <a:r>
              <a:rPr lang="fr-FR" b="1" dirty="0">
                <a:solidFill>
                  <a:schemeClr val="bg1"/>
                </a:solidFill>
              </a:rPr>
              <a:t>5) </a:t>
            </a:r>
            <a:r>
              <a:rPr lang="fr-FR" b="1" dirty="0">
                <a:solidFill>
                  <a:schemeClr val="bg1"/>
                </a:solidFill>
                <a:hlinkClick r:id="rId21" action="ppaction://hlinksldjump">
                  <a:extLst>
                    <a:ext uri="{A12FA001-AC4F-418D-AE19-62706E023703}">
                      <ahyp:hlinkClr xmlns:ahyp="http://schemas.microsoft.com/office/drawing/2018/hyperlinkcolor" val="tx"/>
                    </a:ext>
                  </a:extLst>
                </a:hlinkClick>
              </a:rPr>
              <a:t>De nouveaux défis</a:t>
            </a:r>
            <a:endParaRPr lang="fr-FR" b="1" dirty="0">
              <a:solidFill>
                <a:schemeClr val="bg1"/>
              </a:solidFill>
            </a:endParaRPr>
          </a:p>
          <a:p>
            <a:pPr marL="0" indent="0">
              <a:buNone/>
            </a:pPr>
            <a:r>
              <a:rPr lang="fr-FR" b="1" dirty="0">
                <a:solidFill>
                  <a:schemeClr val="bg1"/>
                </a:solidFill>
              </a:rPr>
              <a:t>6) </a:t>
            </a:r>
            <a:r>
              <a:rPr lang="fr-FR" b="1" dirty="0">
                <a:solidFill>
                  <a:schemeClr val="bg1"/>
                </a:solidFill>
                <a:hlinkClick r:id="rId22" action="ppaction://hlinksldjump">
                  <a:extLst>
                    <a:ext uri="{A12FA001-AC4F-418D-AE19-62706E023703}">
                      <ahyp:hlinkClr xmlns:ahyp="http://schemas.microsoft.com/office/drawing/2018/hyperlinkcolor" val="tx"/>
                    </a:ext>
                  </a:extLst>
                </a:hlinkClick>
              </a:rPr>
              <a:t>Bibliographie</a:t>
            </a:r>
            <a:endParaRPr lang="fr-FR" b="1" dirty="0">
              <a:solidFill>
                <a:schemeClr val="bg1"/>
              </a:solidFill>
            </a:endParaRPr>
          </a:p>
          <a:p>
            <a:pPr marL="0" indent="0">
              <a:buNone/>
            </a:pPr>
            <a:r>
              <a:rPr lang="fr-FR" b="1" dirty="0">
                <a:solidFill>
                  <a:schemeClr val="bg1"/>
                </a:solidFill>
              </a:rPr>
              <a:t>7) </a:t>
            </a:r>
            <a:r>
              <a:rPr lang="fr-FR" b="1" dirty="0">
                <a:solidFill>
                  <a:schemeClr val="bg1"/>
                </a:solidFill>
                <a:hlinkClick r:id="rId23" action="ppaction://hlinksldjump">
                  <a:extLst>
                    <a:ext uri="{A12FA001-AC4F-418D-AE19-62706E023703}">
                      <ahyp:hlinkClr xmlns:ahyp="http://schemas.microsoft.com/office/drawing/2018/hyperlinkcolor" val="tx"/>
                    </a:ext>
                  </a:extLst>
                </a:hlinkClick>
              </a:rPr>
              <a:t>Annexes</a:t>
            </a:r>
            <a:endParaRPr lang="fr-FR" b="1" dirty="0">
              <a:solidFill>
                <a:schemeClr val="bg1"/>
              </a:solidFill>
            </a:endParaRPr>
          </a:p>
          <a:p>
            <a:pPr marL="914400" lvl="1" indent="-457200">
              <a:buAutoNum type="alphaLcParenR"/>
            </a:pPr>
            <a:r>
              <a:rPr lang="fr-FR" b="1" dirty="0">
                <a:solidFill>
                  <a:schemeClr val="bg1"/>
                </a:solidFill>
                <a:hlinkClick r:id="rId24" action="ppaction://hlinksldjump">
                  <a:extLst>
                    <a:ext uri="{A12FA001-AC4F-418D-AE19-62706E023703}">
                      <ahyp:hlinkClr xmlns:ahyp="http://schemas.microsoft.com/office/drawing/2018/hyperlinkcolor" val="tx"/>
                    </a:ext>
                  </a:extLst>
                </a:hlinkClick>
              </a:rPr>
              <a:t>Code de Nuremberg</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5" action="ppaction://hlinksldjump">
                  <a:extLst>
                    <a:ext uri="{A12FA001-AC4F-418D-AE19-62706E023703}">
                      <ahyp:hlinkClr xmlns:ahyp="http://schemas.microsoft.com/office/drawing/2018/hyperlinkcolor" val="tx"/>
                    </a:ext>
                  </a:extLst>
                </a:hlinkClick>
              </a:rPr>
              <a:t>Serment d’Hippocrate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6" action="ppaction://hlinksldjump">
                  <a:extLst>
                    <a:ext uri="{A12FA001-AC4F-418D-AE19-62706E023703}">
                      <ahyp:hlinkClr xmlns:ahyp="http://schemas.microsoft.com/office/drawing/2018/hyperlinkcolor" val="tx"/>
                    </a:ext>
                  </a:extLst>
                </a:hlinkClick>
              </a:rPr>
              <a:t>La loi </a:t>
            </a:r>
            <a:r>
              <a:rPr lang="fr-FR" b="1" dirty="0" err="1">
                <a:solidFill>
                  <a:schemeClr val="bg1"/>
                </a:solidFill>
                <a:hlinkClick r:id="rId26" action="ppaction://hlinksldjump">
                  <a:extLst>
                    <a:ext uri="{A12FA001-AC4F-418D-AE19-62706E023703}">
                      <ahyp:hlinkClr xmlns:ahyp="http://schemas.microsoft.com/office/drawing/2018/hyperlinkcolor" val="tx"/>
                    </a:ext>
                  </a:extLst>
                </a:hlinkClick>
              </a:rPr>
              <a:t>Clayes-Léonetti</a:t>
            </a:r>
            <a:endParaRPr lang="fr-FR" b="1" dirty="0">
              <a:solidFill>
                <a:schemeClr val="bg1"/>
              </a:solidFill>
            </a:endParaRPr>
          </a:p>
        </p:txBody>
      </p:sp>
      <p:sp>
        <p:nvSpPr>
          <p:cNvPr id="4" name="Rectangle : coins arrondis 3">
            <a:extLst>
              <a:ext uri="{FF2B5EF4-FFF2-40B4-BE49-F238E27FC236}">
                <a16:creationId xmlns:a16="http://schemas.microsoft.com/office/drawing/2014/main" id="{17EF6AEE-FD41-4E1C-A912-82836F033CE0}"/>
              </a:ext>
            </a:extLst>
          </p:cNvPr>
          <p:cNvSpPr/>
          <p:nvPr/>
        </p:nvSpPr>
        <p:spPr>
          <a:xfrm>
            <a:off x="61557" y="2653989"/>
            <a:ext cx="5692471" cy="466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716518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90ED3A-A0E5-4FF0-A5A9-101F5AFC8AF6}"/>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600" spc="-240" dirty="0">
                <a:solidFill>
                  <a:schemeClr val="accent5">
                    <a:lumMod val="75000"/>
                  </a:schemeClr>
                </a:solidFill>
                <a:latin typeface="Gotham Medium" pitchFamily="50" charset="0"/>
                <a:cs typeface="Gotham Medium" pitchFamily="50" charset="0"/>
              </a:rPr>
              <a:t>Serment d’Hippocrate</a:t>
            </a:r>
            <a:endParaRPr lang="fr-FR" sz="3600" dirty="0"/>
          </a:p>
        </p:txBody>
      </p:sp>
    </p:spTree>
    <p:extLst>
      <p:ext uri="{BB962C8B-B14F-4D97-AF65-F5344CB8AC3E}">
        <p14:creationId xmlns:p14="http://schemas.microsoft.com/office/powerpoint/2010/main" val="29875008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0EC662-708F-4847-8A3C-71B4338CDF46}"/>
              </a:ext>
            </a:extLst>
          </p:cNvPr>
          <p:cNvSpPr>
            <a:spLocks noGrp="1"/>
          </p:cNvSpPr>
          <p:nvPr>
            <p:ph type="title"/>
          </p:nvPr>
        </p:nvSpPr>
        <p:spPr>
          <a:xfrm>
            <a:off x="838200" y="121286"/>
            <a:ext cx="10515600" cy="801824"/>
          </a:xfrm>
        </p:spPr>
        <p:txBody>
          <a:bodyPr/>
          <a:lstStyle/>
          <a:p>
            <a:pPr algn="ctr"/>
            <a:r>
              <a:rPr lang="fr-FR" dirty="0"/>
              <a:t>Serment d’Hippocrate d’origine</a:t>
            </a:r>
          </a:p>
        </p:txBody>
      </p:sp>
      <p:sp>
        <p:nvSpPr>
          <p:cNvPr id="3" name="Espace réservé du contenu 2">
            <a:extLst>
              <a:ext uri="{FF2B5EF4-FFF2-40B4-BE49-F238E27FC236}">
                <a16:creationId xmlns:a16="http://schemas.microsoft.com/office/drawing/2014/main" id="{8228C187-B264-4039-AED3-F6E92A2853C8}"/>
              </a:ext>
            </a:extLst>
          </p:cNvPr>
          <p:cNvSpPr>
            <a:spLocks noGrp="1"/>
          </p:cNvSpPr>
          <p:nvPr>
            <p:ph idx="1"/>
          </p:nvPr>
        </p:nvSpPr>
        <p:spPr>
          <a:xfrm>
            <a:off x="269966" y="992777"/>
            <a:ext cx="11608525" cy="5460274"/>
          </a:xfrm>
        </p:spPr>
        <p:txBody>
          <a:bodyPr>
            <a:normAutofit fontScale="70000" lnSpcReduction="20000"/>
          </a:bodyPr>
          <a:lstStyle/>
          <a:p>
            <a:pPr marL="0" indent="0">
              <a:lnSpc>
                <a:spcPct val="100000"/>
              </a:lnSpc>
              <a:spcBef>
                <a:spcPts val="600"/>
              </a:spcBef>
              <a:buNone/>
            </a:pPr>
            <a:r>
              <a:rPr lang="fr-FR" dirty="0"/>
              <a:t>« Je jure par Apollon, médecin, par Asclépios, par Hygie et Panacée, par tous les dieux et toutes les déesses, les prenant à témoin que je remplirai, suivant mes forces et ma capacité, le serment et l'engagement suivants :</a:t>
            </a:r>
          </a:p>
          <a:p>
            <a:pPr marL="0" indent="0">
              <a:lnSpc>
                <a:spcPct val="100000"/>
              </a:lnSpc>
              <a:spcBef>
                <a:spcPts val="600"/>
              </a:spcBef>
              <a:buNone/>
            </a:pPr>
            <a:r>
              <a:rPr lang="fr-FR" dirty="0"/>
              <a:t>Je mettrai mon maître de médecine au même rang que les auteurs de mes jours, je partagerai avec lui mon savoir et, le cas échéant, je pourvoirai à ses besoins ; je tiendrai ses enfants pour des frères, et, s'ils désirent apprendre la médecine, je la leur enseignerai sans salaire ni engagement. Je ferai part de mes préceptes, des leçons orales et du reste de l'enseignement à mes fils, à ceux de mon maître et aux disciples liés par engagement et un serment suivant la loi médicale, mais à nul autre.</a:t>
            </a:r>
          </a:p>
          <a:p>
            <a:pPr marL="0" indent="0">
              <a:lnSpc>
                <a:spcPct val="100000"/>
              </a:lnSpc>
              <a:spcBef>
                <a:spcPts val="600"/>
              </a:spcBef>
              <a:buNone/>
            </a:pPr>
            <a:r>
              <a:rPr lang="fr-FR" b="1" dirty="0"/>
              <a:t>Je dirigerai le régime des malades à leur avantage, suivant mes forces et mon jugement, et je m'abstiendrai de tout mal et de toute injustice</a:t>
            </a:r>
            <a:r>
              <a:rPr lang="fr-FR" dirty="0"/>
              <a:t>. Je ne remettrai à personne du poison, si on m'en demande, ni ne prendrai l'initiative d'une pareille suggestion ; semblablement, je ne remettrai à aucune femme un pessaire abortif. Je passerai ma vie et j'exercerai mon art dans l'innocence et la pureté.</a:t>
            </a:r>
          </a:p>
          <a:p>
            <a:pPr marL="0" indent="0">
              <a:lnSpc>
                <a:spcPct val="100000"/>
              </a:lnSpc>
              <a:spcBef>
                <a:spcPts val="600"/>
              </a:spcBef>
              <a:buNone/>
            </a:pPr>
            <a:r>
              <a:rPr lang="fr-FR" dirty="0"/>
              <a:t>Je ne pratiquerai pas l'opération de la taille, je la laisserai aux gens qui s'en occupent.</a:t>
            </a:r>
          </a:p>
          <a:p>
            <a:pPr marL="0" indent="0">
              <a:lnSpc>
                <a:spcPct val="100000"/>
              </a:lnSpc>
              <a:spcBef>
                <a:spcPts val="600"/>
              </a:spcBef>
              <a:buNone/>
            </a:pPr>
            <a:r>
              <a:rPr lang="fr-FR" dirty="0"/>
              <a:t>Dans quelque maison que j'entre, j'y entrerai pour l'utilité des malades, me préservant de tout méfait volontaire et corrupteur, et surtout de la séduction des femmes et des garçons, libres ou esclaves.</a:t>
            </a:r>
          </a:p>
          <a:p>
            <a:pPr marL="0" indent="0">
              <a:lnSpc>
                <a:spcPct val="100000"/>
              </a:lnSpc>
              <a:spcBef>
                <a:spcPts val="600"/>
              </a:spcBef>
              <a:buNone/>
            </a:pPr>
            <a:r>
              <a:rPr lang="fr-FR" dirty="0"/>
              <a:t>Quoi que je voie ou entende dans la société pendant, ou même hors de l'exercice de ma profession, </a:t>
            </a:r>
            <a:r>
              <a:rPr lang="fr-FR" b="1" dirty="0"/>
              <a:t>je tairai ce qui n'a jamais besoin d'être divulgué</a:t>
            </a:r>
            <a:r>
              <a:rPr lang="fr-FR" dirty="0"/>
              <a:t>, regardant la discrétion comme un devoir en pareil cas.</a:t>
            </a:r>
          </a:p>
          <a:p>
            <a:pPr marL="0" indent="0">
              <a:lnSpc>
                <a:spcPct val="100000"/>
              </a:lnSpc>
              <a:spcBef>
                <a:spcPts val="600"/>
              </a:spcBef>
              <a:buNone/>
            </a:pPr>
            <a:r>
              <a:rPr lang="fr-FR" b="1" dirty="0"/>
              <a:t>Si je remplis ce serment sans l'enfreindre, qu'il me soit donné de jouir heureusement de la vie et de ma profession, honoré à jamais des hommes ; si je le viole et que je me parjure, puissé-je avoir un sort contraire! </a:t>
            </a:r>
            <a:r>
              <a:rPr lang="fr-FR" dirty="0"/>
              <a:t>»</a:t>
            </a:r>
          </a:p>
        </p:txBody>
      </p:sp>
      <p:sp>
        <p:nvSpPr>
          <p:cNvPr id="4" name="Bouton d’action : début 3">
            <a:hlinkClick r:id="rId2" action="ppaction://hlinksldjump" highlightClick="1"/>
            <a:extLst>
              <a:ext uri="{FF2B5EF4-FFF2-40B4-BE49-F238E27FC236}">
                <a16:creationId xmlns:a16="http://schemas.microsoft.com/office/drawing/2014/main" id="{FEF99596-0F7C-4AF9-8267-587377D12B8C}"/>
              </a:ext>
            </a:extLst>
          </p:cNvPr>
          <p:cNvSpPr/>
          <p:nvPr/>
        </p:nvSpPr>
        <p:spPr>
          <a:xfrm>
            <a:off x="348343" y="243840"/>
            <a:ext cx="600891" cy="418011"/>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24782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347D5E-7653-4352-BFA7-029122526B43}"/>
              </a:ext>
            </a:extLst>
          </p:cNvPr>
          <p:cNvSpPr>
            <a:spLocks noGrp="1"/>
          </p:cNvSpPr>
          <p:nvPr>
            <p:ph type="title"/>
          </p:nvPr>
        </p:nvSpPr>
        <p:spPr>
          <a:xfrm>
            <a:off x="330925" y="24856"/>
            <a:ext cx="11234057" cy="1097915"/>
          </a:xfrm>
        </p:spPr>
        <p:txBody>
          <a:bodyPr>
            <a:normAutofit/>
          </a:bodyPr>
          <a:lstStyle/>
          <a:p>
            <a:pPr algn="ctr"/>
            <a:r>
              <a:rPr lang="fr-FR" sz="4000" dirty="0"/>
              <a:t>Texte revu par l’Ordre des médecins (2012)</a:t>
            </a:r>
          </a:p>
        </p:txBody>
      </p:sp>
      <p:sp>
        <p:nvSpPr>
          <p:cNvPr id="3" name="Espace réservé du contenu 2">
            <a:extLst>
              <a:ext uri="{FF2B5EF4-FFF2-40B4-BE49-F238E27FC236}">
                <a16:creationId xmlns:a16="http://schemas.microsoft.com/office/drawing/2014/main" id="{E8628681-4278-4ED2-9B8B-C0432F69B262}"/>
              </a:ext>
            </a:extLst>
          </p:cNvPr>
          <p:cNvSpPr>
            <a:spLocks noGrp="1"/>
          </p:cNvSpPr>
          <p:nvPr>
            <p:ph idx="1"/>
          </p:nvPr>
        </p:nvSpPr>
        <p:spPr>
          <a:xfrm>
            <a:off x="265611" y="992779"/>
            <a:ext cx="11660777" cy="5604600"/>
          </a:xfrm>
        </p:spPr>
        <p:txBody>
          <a:bodyPr>
            <a:noAutofit/>
          </a:bodyPr>
          <a:lstStyle/>
          <a:p>
            <a:pPr marL="0" indent="0">
              <a:lnSpc>
                <a:spcPct val="80000"/>
              </a:lnSpc>
              <a:spcBef>
                <a:spcPts val="600"/>
              </a:spcBef>
              <a:buNone/>
            </a:pPr>
            <a:r>
              <a:rPr lang="fr-FR" sz="1800" dirty="0"/>
              <a:t>« Au moment d’être admis(e) à exercer la médecine, je promets et je jure d’être fidèle aux lois de l’honneur et de la probité.</a:t>
            </a:r>
          </a:p>
          <a:p>
            <a:pPr marL="0" indent="0">
              <a:lnSpc>
                <a:spcPct val="80000"/>
              </a:lnSpc>
              <a:spcBef>
                <a:spcPts val="600"/>
              </a:spcBef>
              <a:buNone/>
            </a:pPr>
            <a:r>
              <a:rPr lang="fr-FR" sz="1800" b="1" dirty="0"/>
              <a:t>Mon premier souci sera de rétablir, de préserver ou de promouvoir la santé dans tous ses éléments, physiques et mentaux, individuels et sociaux</a:t>
            </a:r>
            <a:r>
              <a:rPr lang="fr-FR" sz="1800" dirty="0"/>
              <a:t>.</a:t>
            </a:r>
          </a:p>
          <a:p>
            <a:pPr marL="0" indent="0">
              <a:lnSpc>
                <a:spcPct val="80000"/>
              </a:lnSpc>
              <a:spcBef>
                <a:spcPts val="600"/>
              </a:spcBef>
              <a:buNone/>
            </a:pPr>
            <a:r>
              <a:rPr lang="fr-FR" sz="1800" dirty="0"/>
              <a:t>Je respecterai toutes les personnes, leur autonomie et leur volonté, sans aucune discrimination selon leur état ou leurs convictions. J’interviendrai pour les protéger si elles sont affaiblies, vulnérables ou menacées dans leur intégrité ou leur dignité. Même sous la contrainte, je ne ferai pas usage de mes connaissances contre les lois de l’humanité.</a:t>
            </a:r>
          </a:p>
          <a:p>
            <a:pPr marL="0" indent="0">
              <a:lnSpc>
                <a:spcPct val="80000"/>
              </a:lnSpc>
              <a:spcBef>
                <a:spcPts val="600"/>
              </a:spcBef>
              <a:buNone/>
            </a:pPr>
            <a:r>
              <a:rPr lang="fr-FR" sz="1800" b="1" dirty="0"/>
              <a:t>J’informerai les patients </a:t>
            </a:r>
            <a:r>
              <a:rPr lang="fr-FR" sz="1800" dirty="0"/>
              <a:t>des décisions envisagées, de leurs raisons et de leurs conséquences.</a:t>
            </a:r>
          </a:p>
          <a:p>
            <a:pPr marL="0" indent="0">
              <a:lnSpc>
                <a:spcPct val="80000"/>
              </a:lnSpc>
              <a:spcBef>
                <a:spcPts val="600"/>
              </a:spcBef>
              <a:buNone/>
            </a:pPr>
            <a:r>
              <a:rPr lang="fr-FR" sz="1800" dirty="0"/>
              <a:t>Je ne tromperai jamais leur confiance et n’exploiterai pas le pouvoir hérité des circonstances pour forcer les consciences.</a:t>
            </a:r>
          </a:p>
          <a:p>
            <a:pPr marL="0" indent="0">
              <a:lnSpc>
                <a:spcPct val="80000"/>
              </a:lnSpc>
              <a:spcBef>
                <a:spcPts val="600"/>
              </a:spcBef>
              <a:buNone/>
            </a:pPr>
            <a:r>
              <a:rPr lang="fr-FR" sz="1800" dirty="0"/>
              <a:t>Je donnerai mes soins à l’indigent et à quiconque me les demandera. Je ne me laisserai pas influencer par la soif du gain ou la recherche de la gloire.</a:t>
            </a:r>
          </a:p>
          <a:p>
            <a:pPr marL="0" indent="0">
              <a:lnSpc>
                <a:spcPct val="80000"/>
              </a:lnSpc>
              <a:spcBef>
                <a:spcPts val="600"/>
              </a:spcBef>
              <a:buNone/>
            </a:pPr>
            <a:r>
              <a:rPr lang="fr-FR" sz="1800" dirty="0"/>
              <a:t>Admis(e) dans l’intimité des personnes, </a:t>
            </a:r>
            <a:r>
              <a:rPr lang="fr-FR" sz="1800" b="1" dirty="0"/>
              <a:t>je tairai les secrets qui me seront confiés</a:t>
            </a:r>
            <a:r>
              <a:rPr lang="fr-FR" sz="1800" dirty="0"/>
              <a:t>. Reçu(e) à l’intérieur des maisons, je respecterai les secrets des foyers et ma conduite ne servira pas à corrompre les mœurs.</a:t>
            </a:r>
          </a:p>
          <a:p>
            <a:pPr marL="0" indent="0">
              <a:lnSpc>
                <a:spcPct val="80000"/>
              </a:lnSpc>
              <a:spcBef>
                <a:spcPts val="600"/>
              </a:spcBef>
              <a:buNone/>
            </a:pPr>
            <a:r>
              <a:rPr lang="fr-FR" sz="1800" dirty="0"/>
              <a:t>Je ferai tout pour soulager les souffrances. Je ne prolongerai pas abusivement les agonies. Je ne provoquerai jamais la mort délibérément.</a:t>
            </a:r>
          </a:p>
          <a:p>
            <a:pPr marL="0" indent="0">
              <a:lnSpc>
                <a:spcPct val="80000"/>
              </a:lnSpc>
              <a:spcBef>
                <a:spcPts val="600"/>
              </a:spcBef>
              <a:buNone/>
            </a:pPr>
            <a:r>
              <a:rPr lang="fr-FR" sz="1800" dirty="0"/>
              <a:t>Je préserverai l’indépendance nécessaire à l’accomplissement de ma mission. Je n’entreprendrai rien qui dépasse mes compétences. Je les entretiendrai et les perfectionnerai pour assurer au mieux les services  qui me seront demandés.</a:t>
            </a:r>
          </a:p>
          <a:p>
            <a:pPr marL="0" indent="0">
              <a:lnSpc>
                <a:spcPct val="80000"/>
              </a:lnSpc>
              <a:buNone/>
            </a:pPr>
            <a:r>
              <a:rPr lang="fr-FR" sz="2000" dirty="0"/>
              <a:t>J’apporterai mon aide à mes confrères ainsi qu’à leurs familles dans l’adversité.</a:t>
            </a:r>
          </a:p>
          <a:p>
            <a:pPr marL="0" indent="0">
              <a:lnSpc>
                <a:spcPct val="80000"/>
              </a:lnSpc>
              <a:buNone/>
            </a:pPr>
            <a:r>
              <a:rPr lang="fr-FR" sz="2000" b="1" dirty="0"/>
              <a:t>Que les hommes et mes confrères m’accordent leur estime si je suis fidèle à mes promesses ; que je sois déshonoré(e) et méprisé(e) si j’y manque</a:t>
            </a:r>
            <a:r>
              <a:rPr lang="fr-FR" sz="2000" dirty="0"/>
              <a:t>. »</a:t>
            </a:r>
          </a:p>
        </p:txBody>
      </p:sp>
      <p:sp>
        <p:nvSpPr>
          <p:cNvPr id="4" name="Bouton d’action : début 3">
            <a:hlinkClick r:id="rId2" action="ppaction://hlinksldjump" highlightClick="1"/>
            <a:extLst>
              <a:ext uri="{FF2B5EF4-FFF2-40B4-BE49-F238E27FC236}">
                <a16:creationId xmlns:a16="http://schemas.microsoft.com/office/drawing/2014/main" id="{A74B9AD6-C029-49A4-9A8D-7EF7CD17A3C9}"/>
              </a:ext>
            </a:extLst>
          </p:cNvPr>
          <p:cNvSpPr/>
          <p:nvPr/>
        </p:nvSpPr>
        <p:spPr>
          <a:xfrm>
            <a:off x="348343" y="243840"/>
            <a:ext cx="600891" cy="418011"/>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81806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FCABA3-C197-42EF-9046-5B07B6F604DC}"/>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600" spc="-240" dirty="0">
                <a:solidFill>
                  <a:schemeClr val="accent5">
                    <a:lumMod val="75000"/>
                  </a:schemeClr>
                </a:solidFill>
                <a:latin typeface="Gotham Medium" pitchFamily="50" charset="0"/>
                <a:cs typeface="Gotham Medium" pitchFamily="50" charset="0"/>
              </a:rPr>
              <a:t>Les évolutions apportées par la loi de de bioéthique 2021 sur le don d’organe</a:t>
            </a:r>
            <a:endParaRPr lang="fr-FR" sz="3600" dirty="0"/>
          </a:p>
        </p:txBody>
      </p:sp>
    </p:spTree>
    <p:extLst>
      <p:ext uri="{BB962C8B-B14F-4D97-AF65-F5344CB8AC3E}">
        <p14:creationId xmlns:p14="http://schemas.microsoft.com/office/powerpoint/2010/main" val="41147245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A0AF6F8-3118-49BA-9D30-BD3EEBDA4F46}"/>
              </a:ext>
            </a:extLst>
          </p:cNvPr>
          <p:cNvSpPr>
            <a:spLocks noGrp="1"/>
          </p:cNvSpPr>
          <p:nvPr>
            <p:ph idx="1"/>
          </p:nvPr>
        </p:nvSpPr>
        <p:spPr>
          <a:xfrm>
            <a:off x="383178" y="989511"/>
            <a:ext cx="11608525" cy="5472249"/>
          </a:xfrm>
          <a:solidFill>
            <a:schemeClr val="accent1">
              <a:lumMod val="20000"/>
              <a:lumOff val="80000"/>
            </a:schemeClr>
          </a:solidFill>
        </p:spPr>
        <p:txBody>
          <a:bodyPr vert="horz" lIns="91440" tIns="45720" rIns="91440" bIns="45720" rtlCol="0">
            <a:normAutofit fontScale="55000" lnSpcReduction="20000"/>
          </a:bodyPr>
          <a:lstStyle/>
          <a:p>
            <a:pPr marL="0" indent="0">
              <a:buNone/>
            </a:pPr>
            <a:r>
              <a:rPr lang="fr-FR" sz="3300" b="1" dirty="0">
                <a:solidFill>
                  <a:srgbClr val="0070C0"/>
                </a:solidFill>
              </a:rPr>
              <a:t>Les mesures en vue de l’accroissement des dons d’organes</a:t>
            </a:r>
          </a:p>
          <a:p>
            <a:pPr marL="0" indent="0">
              <a:buNone/>
            </a:pPr>
            <a:r>
              <a:rPr lang="fr-FR" sz="3300" dirty="0">
                <a:solidFill>
                  <a:srgbClr val="0070C0"/>
                </a:solidFill>
              </a:rPr>
              <a:t>Bien que le prélèvement et la greffe d’organes soient, depuis 2004, élevés au rang de priorité nationale, les greffons restent insuffisants à répondre aux besoins. Aussi, plusieurs mesures de la loi nouvelle viennent accroitre les possibilités de dons.</a:t>
            </a:r>
          </a:p>
          <a:p>
            <a:pPr marL="0" indent="0">
              <a:buNone/>
            </a:pPr>
            <a:r>
              <a:rPr lang="fr-FR" sz="3300" dirty="0">
                <a:solidFill>
                  <a:srgbClr val="0070C0"/>
                </a:solidFill>
              </a:rPr>
              <a:t>Dans le domaine du </a:t>
            </a:r>
            <a:r>
              <a:rPr lang="fr-FR" sz="3300" b="1" dirty="0">
                <a:solidFill>
                  <a:srgbClr val="0070C0"/>
                </a:solidFill>
              </a:rPr>
              <a:t>don croisé</a:t>
            </a:r>
            <a:r>
              <a:rPr lang="fr-FR" sz="3300" dirty="0">
                <a:solidFill>
                  <a:srgbClr val="0070C0"/>
                </a:solidFill>
              </a:rPr>
              <a:t>, afin d’augmenter les chances d’appariement entre les donneurs et les receveurs, il peut être fait recours à un organe prélevé sur une personne décédée en substitution au prélèvement de l’un des donneurs vivants. De plus, le nombre maximum de paires de donneurs et de receveurs est porté à six. Également, les opérations de prélèvement et de greffes, qui devaient être réalisées dans le même temps afin de préserver l’égalité des chances, se déroule dans un délai de 24 heures (CSP., art. L. 1231-1, II).</a:t>
            </a:r>
          </a:p>
          <a:p>
            <a:pPr marL="0" indent="0">
              <a:buNone/>
            </a:pPr>
            <a:r>
              <a:rPr lang="fr-FR" sz="3300" dirty="0">
                <a:solidFill>
                  <a:srgbClr val="0070C0"/>
                </a:solidFill>
              </a:rPr>
              <a:t>L’interdiction de prélèvement d’organes sur un adulte faisant l’objet d’une mesure de protection est restreinte aux personnes faisant l’objet d’une mesure de protection juridique de représentation à la personne (CSP, art. L.1231-2). Concrètement, les personnes protégées par une mesure de représentation ne portant que sur les biens ou par une mesure d’assistance pourront décider d’être donneuses.</a:t>
            </a:r>
          </a:p>
          <a:p>
            <a:pPr marL="0" indent="0">
              <a:buNone/>
            </a:pPr>
            <a:r>
              <a:rPr lang="fr-FR" sz="3300" dirty="0">
                <a:solidFill>
                  <a:srgbClr val="0070C0"/>
                </a:solidFill>
              </a:rPr>
              <a:t>Le prélèvement de cellules hématopoïétiques connait également certains élargissements. Il est désormais autorisé sur un mineur, à titre exceptionnel, au bénéfice de ses parents (CSP, art. L. 1241-3). En ces cas, afin d’éviter tout conflit d’intérêt, un administrateur ad hoc est nommé par le président du tribunal judicaire pour représenter l’enfant aux lieu et place des parents. L’autorisation de prélèvement au bénéfice des parents est également étendue, toujours à titre exceptionnel, aux personnes majeures placées sous une mesure de protection juridique avec représentation à la personne. Là encore, un administrateur </a:t>
            </a:r>
            <a:r>
              <a:rPr lang="fr-FR" sz="3300" dirty="0" err="1">
                <a:solidFill>
                  <a:srgbClr val="0070C0"/>
                </a:solidFill>
              </a:rPr>
              <a:t>ad’hoc</a:t>
            </a:r>
            <a:r>
              <a:rPr lang="fr-FR" sz="3300" dirty="0">
                <a:solidFill>
                  <a:srgbClr val="0070C0"/>
                </a:solidFill>
              </a:rPr>
              <a:t> reçoit l’information et représente le donneur (CSP., art. L. 1241-4, al. 4).</a:t>
            </a:r>
          </a:p>
          <a:p>
            <a:pPr marL="0" indent="0">
              <a:buNone/>
            </a:pPr>
            <a:r>
              <a:rPr lang="fr-FR" sz="3300" b="1" dirty="0">
                <a:solidFill>
                  <a:srgbClr val="0070C0"/>
                </a:solidFill>
              </a:rPr>
              <a:t>L’encadrement du «  don de corps »</a:t>
            </a:r>
          </a:p>
          <a:p>
            <a:pPr marL="0" indent="0">
              <a:buNone/>
            </a:pPr>
            <a:r>
              <a:rPr lang="fr-FR" sz="3300" dirty="0">
                <a:solidFill>
                  <a:srgbClr val="0070C0"/>
                </a:solidFill>
              </a:rPr>
              <a:t>Un chapitre nouveau du code de la santé publique vient encadrer le don de corps à des fins de recherche ou d’enseignement. Les établissements de santé, de formation ou de recherche devront être autorisés à recevoir ce type de dons et s’engageront « à apporter respect et dignité aux corps qui leur sont confiés » (CSP., art. L. 1261-1).</a:t>
            </a:r>
          </a:p>
        </p:txBody>
      </p:sp>
      <p:sp>
        <p:nvSpPr>
          <p:cNvPr id="4" name="ZoneTexte 3">
            <a:extLst>
              <a:ext uri="{FF2B5EF4-FFF2-40B4-BE49-F238E27FC236}">
                <a16:creationId xmlns:a16="http://schemas.microsoft.com/office/drawing/2014/main" id="{3860FBD1-A738-4A87-BF13-5581DCADA1FC}"/>
              </a:ext>
            </a:extLst>
          </p:cNvPr>
          <p:cNvSpPr txBox="1"/>
          <p:nvPr/>
        </p:nvSpPr>
        <p:spPr>
          <a:xfrm>
            <a:off x="1193074" y="174171"/>
            <a:ext cx="9988732" cy="584775"/>
          </a:xfrm>
          <a:prstGeom prst="rect">
            <a:avLst/>
          </a:prstGeom>
          <a:noFill/>
        </p:spPr>
        <p:txBody>
          <a:bodyPr wrap="square" rtlCol="0">
            <a:spAutoFit/>
          </a:bodyPr>
          <a:lstStyle/>
          <a:p>
            <a:r>
              <a:rPr lang="fr-FR" sz="3200" dirty="0"/>
              <a:t>Les évolutions de la loi de bioéthique sur le don d’organes</a:t>
            </a:r>
          </a:p>
        </p:txBody>
      </p:sp>
      <p:sp>
        <p:nvSpPr>
          <p:cNvPr id="5" name="Bouton d’action : début 4">
            <a:hlinkClick r:id="rId2" action="ppaction://hlinksldjump" highlightClick="1"/>
            <a:extLst>
              <a:ext uri="{FF2B5EF4-FFF2-40B4-BE49-F238E27FC236}">
                <a16:creationId xmlns:a16="http://schemas.microsoft.com/office/drawing/2014/main" id="{90314BC9-1BA5-4EDC-AD3F-EC696E5D9140}"/>
              </a:ext>
            </a:extLst>
          </p:cNvPr>
          <p:cNvSpPr/>
          <p:nvPr/>
        </p:nvSpPr>
        <p:spPr>
          <a:xfrm>
            <a:off x="252549" y="252549"/>
            <a:ext cx="722811" cy="522514"/>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00562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0A7BBA-076B-4337-BAC6-D118A0129905}"/>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600" spc="-240" dirty="0">
                <a:solidFill>
                  <a:schemeClr val="accent5">
                    <a:lumMod val="75000"/>
                  </a:schemeClr>
                </a:solidFill>
                <a:latin typeface="Gotham Medium" pitchFamily="50" charset="0"/>
                <a:cs typeface="Gotham Medium" pitchFamily="50" charset="0"/>
              </a:rPr>
              <a:t>La loi </a:t>
            </a:r>
            <a:r>
              <a:rPr lang="fr-FR" sz="3600" spc="-240" dirty="0" err="1">
                <a:solidFill>
                  <a:schemeClr val="accent5">
                    <a:lumMod val="75000"/>
                  </a:schemeClr>
                </a:solidFill>
                <a:latin typeface="Gotham Medium" pitchFamily="50" charset="0"/>
                <a:cs typeface="Gotham Medium" pitchFamily="50" charset="0"/>
              </a:rPr>
              <a:t>Clayes-Léonetti</a:t>
            </a:r>
            <a:endParaRPr lang="fr-FR" sz="3600" dirty="0"/>
          </a:p>
        </p:txBody>
      </p:sp>
    </p:spTree>
    <p:extLst>
      <p:ext uri="{BB962C8B-B14F-4D97-AF65-F5344CB8AC3E}">
        <p14:creationId xmlns:p14="http://schemas.microsoft.com/office/powerpoint/2010/main" val="30473028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FAC7438-E27E-4E27-A0F9-43A07143237B}"/>
              </a:ext>
            </a:extLst>
          </p:cNvPr>
          <p:cNvPicPr>
            <a:picLocks noChangeAspect="1"/>
          </p:cNvPicPr>
          <p:nvPr/>
        </p:nvPicPr>
        <p:blipFill>
          <a:blip r:embed="rId2"/>
          <a:stretch>
            <a:fillRect/>
          </a:stretch>
        </p:blipFill>
        <p:spPr>
          <a:xfrm>
            <a:off x="262814" y="623215"/>
            <a:ext cx="11666372" cy="5038996"/>
          </a:xfrm>
          <a:prstGeom prst="rect">
            <a:avLst/>
          </a:prstGeom>
        </p:spPr>
      </p:pic>
      <p:sp>
        <p:nvSpPr>
          <p:cNvPr id="2" name="Bouton d’action : début 1">
            <a:hlinkClick r:id="rId3" action="ppaction://hlinksldjump" highlightClick="1"/>
            <a:extLst>
              <a:ext uri="{FF2B5EF4-FFF2-40B4-BE49-F238E27FC236}">
                <a16:creationId xmlns:a16="http://schemas.microsoft.com/office/drawing/2014/main" id="{3CF434C1-1C92-4213-B0ED-B18FE58F1064}"/>
              </a:ext>
            </a:extLst>
          </p:cNvPr>
          <p:cNvSpPr/>
          <p:nvPr/>
        </p:nvSpPr>
        <p:spPr>
          <a:xfrm>
            <a:off x="262814" y="78377"/>
            <a:ext cx="677712" cy="388077"/>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951344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A09A858-3F05-40E8-956E-F6C821CEAF73}"/>
              </a:ext>
            </a:extLst>
          </p:cNvPr>
          <p:cNvPicPr>
            <a:picLocks noChangeAspect="1"/>
          </p:cNvPicPr>
          <p:nvPr/>
        </p:nvPicPr>
        <p:blipFill>
          <a:blip r:embed="rId2"/>
          <a:stretch>
            <a:fillRect/>
          </a:stretch>
        </p:blipFill>
        <p:spPr>
          <a:xfrm>
            <a:off x="683532" y="490537"/>
            <a:ext cx="11287428" cy="5876925"/>
          </a:xfrm>
          <a:prstGeom prst="rect">
            <a:avLst/>
          </a:prstGeom>
        </p:spPr>
      </p:pic>
    </p:spTree>
    <p:extLst>
      <p:ext uri="{BB962C8B-B14F-4D97-AF65-F5344CB8AC3E}">
        <p14:creationId xmlns:p14="http://schemas.microsoft.com/office/powerpoint/2010/main" val="18616471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C37AB40-3BCB-477E-BB5D-F6DF53629FAC}"/>
              </a:ext>
            </a:extLst>
          </p:cNvPr>
          <p:cNvPicPr>
            <a:picLocks noChangeAspect="1"/>
          </p:cNvPicPr>
          <p:nvPr/>
        </p:nvPicPr>
        <p:blipFill>
          <a:blip r:embed="rId2"/>
          <a:stretch>
            <a:fillRect/>
          </a:stretch>
        </p:blipFill>
        <p:spPr>
          <a:xfrm>
            <a:off x="371474" y="674405"/>
            <a:ext cx="11659169" cy="3459614"/>
          </a:xfrm>
          <a:prstGeom prst="rect">
            <a:avLst/>
          </a:prstGeom>
        </p:spPr>
      </p:pic>
      <p:sp>
        <p:nvSpPr>
          <p:cNvPr id="7" name="ZoneTexte 6">
            <a:extLst>
              <a:ext uri="{FF2B5EF4-FFF2-40B4-BE49-F238E27FC236}">
                <a16:creationId xmlns:a16="http://schemas.microsoft.com/office/drawing/2014/main" id="{700B03DD-AEB1-4CB0-99E2-DF4DCA25DC06}"/>
              </a:ext>
            </a:extLst>
          </p:cNvPr>
          <p:cNvSpPr txBox="1"/>
          <p:nvPr/>
        </p:nvSpPr>
        <p:spPr>
          <a:xfrm>
            <a:off x="514360" y="4596676"/>
            <a:ext cx="11373395" cy="646331"/>
          </a:xfrm>
          <a:prstGeom prst="rect">
            <a:avLst/>
          </a:prstGeom>
          <a:noFill/>
        </p:spPr>
        <p:txBody>
          <a:bodyPr wrap="square">
            <a:spAutoFit/>
          </a:bodyPr>
          <a:lstStyle/>
          <a:p>
            <a:r>
              <a:rPr lang="fr-FR" dirty="0"/>
              <a:t>https://solidarites-sante.gouv.fr/soins-et-maladies/prises-en-charge-specialisees/findevie/les-droits-en-faveur-des-personnes-malades-et-des-personnes-en-fin-de-vie/article/comprendre-la-loi-claeys-leonetti-de-2016#</a:t>
            </a:r>
          </a:p>
        </p:txBody>
      </p:sp>
    </p:spTree>
    <p:extLst>
      <p:ext uri="{BB962C8B-B14F-4D97-AF65-F5344CB8AC3E}">
        <p14:creationId xmlns:p14="http://schemas.microsoft.com/office/powerpoint/2010/main" val="2992209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FF2B60-00CF-4618-B603-AD13EB411C0B}"/>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2455089"/>
            <a:ext cx="9144000" cy="1436614"/>
          </a:xfrm>
        </p:spPr>
        <p:txBody>
          <a:bodyPr>
            <a:normAutofit/>
          </a:bodyPr>
          <a:lstStyle/>
          <a:p>
            <a:r>
              <a:rPr lang="fr-FR" sz="4800" b="1" dirty="0">
                <a:solidFill>
                  <a:schemeClr val="bg1"/>
                </a:solidFill>
              </a:rPr>
              <a:t>2) Bioéthique et éthique médicale :</a:t>
            </a:r>
            <a:br>
              <a:rPr lang="fr-FR" sz="4800" b="1" dirty="0">
                <a:solidFill>
                  <a:schemeClr val="bg1"/>
                </a:solidFill>
              </a:rPr>
            </a:br>
            <a:r>
              <a:rPr lang="fr-FR" sz="4800" b="1" dirty="0">
                <a:solidFill>
                  <a:schemeClr val="bg1"/>
                </a:solidFill>
              </a:rPr>
              <a:t>présentation</a:t>
            </a:r>
          </a:p>
        </p:txBody>
      </p:sp>
      <p:sp>
        <p:nvSpPr>
          <p:cNvPr id="3" name="Bouton d’action : accueil 2">
            <a:hlinkClick r:id="" action="ppaction://hlinkshowjump?jump=firstslide" highlightClick="1"/>
            <a:extLst>
              <a:ext uri="{FF2B5EF4-FFF2-40B4-BE49-F238E27FC236}">
                <a16:creationId xmlns:a16="http://schemas.microsoft.com/office/drawing/2014/main" id="{16008BAB-2E5C-4239-8E05-9419213627D9}"/>
              </a:ext>
            </a:extLst>
          </p:cNvPr>
          <p:cNvSpPr/>
          <p:nvPr/>
        </p:nvSpPr>
        <p:spPr>
          <a:xfrm>
            <a:off x="11263424" y="93910"/>
            <a:ext cx="765544" cy="64014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4836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C54CEB-BE2E-48E7-A456-43F25B476402}"/>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2" name="Titre 1">
            <a:extLst>
              <a:ext uri="{FF2B5EF4-FFF2-40B4-BE49-F238E27FC236}">
                <a16:creationId xmlns:a16="http://schemas.microsoft.com/office/drawing/2014/main" id="{BB95A354-0F7D-45CD-ACAC-50691C3B0EFA}"/>
              </a:ext>
            </a:extLst>
          </p:cNvPr>
          <p:cNvSpPr>
            <a:spLocks noGrp="1"/>
          </p:cNvSpPr>
          <p:nvPr>
            <p:ph type="title"/>
          </p:nvPr>
        </p:nvSpPr>
        <p:spPr>
          <a:xfrm>
            <a:off x="219363" y="0"/>
            <a:ext cx="11753274" cy="623452"/>
          </a:xfrm>
        </p:spPr>
        <p:txBody>
          <a:bodyPr>
            <a:normAutofit fontScale="90000"/>
          </a:bodyPr>
          <a:lstStyle/>
          <a:p>
            <a:pPr algn="ctr"/>
            <a:r>
              <a:rPr lang="fr-FR" b="1" dirty="0">
                <a:solidFill>
                  <a:schemeClr val="bg1"/>
                </a:solidFill>
              </a:rPr>
              <a:t>Sommaire</a:t>
            </a:r>
          </a:p>
        </p:txBody>
      </p:sp>
      <p:sp>
        <p:nvSpPr>
          <p:cNvPr id="3" name="Espace réservé du contenu 2">
            <a:extLst>
              <a:ext uri="{FF2B5EF4-FFF2-40B4-BE49-F238E27FC236}">
                <a16:creationId xmlns:a16="http://schemas.microsoft.com/office/drawing/2014/main" id="{E8F19188-1070-4909-A9F6-41D28FD6958E}"/>
              </a:ext>
            </a:extLst>
          </p:cNvPr>
          <p:cNvSpPr>
            <a:spLocks noGrp="1"/>
          </p:cNvSpPr>
          <p:nvPr>
            <p:ph idx="1"/>
          </p:nvPr>
        </p:nvSpPr>
        <p:spPr>
          <a:xfrm>
            <a:off x="219363" y="734291"/>
            <a:ext cx="6029037" cy="5954276"/>
          </a:xfrm>
        </p:spPr>
        <p:txBody>
          <a:bodyPr>
            <a:normAutofit/>
          </a:bodyPr>
          <a:lstStyle/>
          <a:p>
            <a:pPr marL="514350" indent="-514350">
              <a:buAutoNum type="arabicParenR"/>
            </a:pPr>
            <a:r>
              <a:rPr lang="fr-FR" b="1" dirty="0">
                <a:solidFill>
                  <a:schemeClr val="bg1"/>
                </a:solidFill>
                <a:hlinkClick r:id="rId2" action="ppaction://hlinksldjump">
                  <a:extLst>
                    <a:ext uri="{A12FA001-AC4F-418D-AE19-62706E023703}">
                      <ahyp:hlinkClr xmlns:ahyp="http://schemas.microsoft.com/office/drawing/2018/hyperlinkcolor" val="tx"/>
                    </a:ext>
                  </a:extLst>
                </a:hlinkClick>
              </a:rPr>
              <a:t>Un double contexte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3" action="ppaction://hlinksldjump">
                  <a:extLst>
                    <a:ext uri="{A12FA001-AC4F-418D-AE19-62706E023703}">
                      <ahyp:hlinkClr xmlns:ahyp="http://schemas.microsoft.com/office/drawing/2018/hyperlinkcolor" val="tx"/>
                    </a:ext>
                  </a:extLst>
                </a:hlinkClick>
              </a:rPr>
              <a:t>Le biopolitique en contexte de pandémie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4" action="ppaction://hlinksldjump">
                  <a:extLst>
                    <a:ext uri="{A12FA001-AC4F-418D-AE19-62706E023703}">
                      <ahyp:hlinkClr xmlns:ahyp="http://schemas.microsoft.com/office/drawing/2018/hyperlinkcolor" val="tx"/>
                    </a:ext>
                  </a:extLst>
                </a:hlinkClick>
              </a:rPr>
              <a:t>Les progrès des techniques biomédicales</a:t>
            </a:r>
            <a:endParaRPr lang="fr-FR" b="1" dirty="0">
              <a:solidFill>
                <a:schemeClr val="bg1"/>
              </a:solidFill>
            </a:endParaRPr>
          </a:p>
          <a:p>
            <a:pPr marL="457200" indent="-457200">
              <a:buAutoNum type="arabicParenR"/>
            </a:pP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Bioéthique et éthique médicale :</a:t>
            </a:r>
            <a:br>
              <a:rPr lang="fr-FR" b="1" dirty="0">
                <a:solidFill>
                  <a:schemeClr val="bg1"/>
                </a:solidFill>
                <a:hlinkClick r:id="rId5" action="ppaction://hlinksldjump">
                  <a:extLst>
                    <a:ext uri="{A12FA001-AC4F-418D-AE19-62706E023703}">
                      <ahyp:hlinkClr xmlns:ahyp="http://schemas.microsoft.com/office/drawing/2018/hyperlinkcolor" val="tx"/>
                    </a:ext>
                  </a:extLst>
                </a:hlinkClick>
              </a:rPr>
            </a:b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présentation</a:t>
            </a:r>
            <a:endParaRPr lang="fr-FR" b="1" dirty="0">
              <a:solidFill>
                <a:schemeClr val="bg1"/>
              </a:solidFill>
            </a:endParaRPr>
          </a:p>
          <a:p>
            <a:pPr marL="914400" lvl="1" indent="-457200">
              <a:buAutoNum type="alphaLcParenR"/>
            </a:pPr>
            <a:r>
              <a:rPr lang="fr-FR" b="1" dirty="0">
                <a:solidFill>
                  <a:schemeClr val="bg1"/>
                </a:solidFill>
                <a:hlinkClick r:id="rId6" action="ppaction://hlinksldjump">
                  <a:extLst>
                    <a:ext uri="{A12FA001-AC4F-418D-AE19-62706E023703}">
                      <ahyp:hlinkClr xmlns:ahyp="http://schemas.microsoft.com/office/drawing/2018/hyperlinkcolor" val="tx"/>
                    </a:ext>
                  </a:extLst>
                </a:hlinkClick>
              </a:rPr>
              <a:t>Définition et historique</a:t>
            </a:r>
            <a:endParaRPr lang="fr-FR" b="1" dirty="0">
              <a:solidFill>
                <a:schemeClr val="bg1"/>
              </a:solidFill>
            </a:endParaRPr>
          </a:p>
          <a:p>
            <a:pPr marL="914400" lvl="1" indent="-457200">
              <a:buAutoNum type="alphaLcParenR"/>
            </a:pPr>
            <a:r>
              <a:rPr lang="fr-FR" b="1" dirty="0">
                <a:solidFill>
                  <a:schemeClr val="bg1"/>
                </a:solidFill>
                <a:hlinkClick r:id="rId7" action="ppaction://hlinksldjump">
                  <a:extLst>
                    <a:ext uri="{A12FA001-AC4F-418D-AE19-62706E023703}">
                      <ahyp:hlinkClr xmlns:ahyp="http://schemas.microsoft.com/office/drawing/2018/hyperlinkcolor" val="tx"/>
                    </a:ext>
                  </a:extLst>
                </a:hlinkClick>
              </a:rPr>
              <a:t>Différences culturelles et enjeux philosophiques</a:t>
            </a:r>
            <a:endParaRPr lang="fr-FR" b="1" dirty="0">
              <a:solidFill>
                <a:schemeClr val="bg1"/>
              </a:solidFill>
            </a:endParaRPr>
          </a:p>
          <a:p>
            <a:pPr marL="457200" indent="-457200">
              <a:buAutoNum type="arabicParenR"/>
            </a:pPr>
            <a:r>
              <a:rPr lang="fr-FR" b="1" dirty="0">
                <a:solidFill>
                  <a:schemeClr val="bg1"/>
                </a:solidFill>
                <a:hlinkClick r:id="rId8" action="ppaction://hlinksldjump">
                  <a:extLst>
                    <a:ext uri="{A12FA001-AC4F-418D-AE19-62706E023703}">
                      <ahyp:hlinkClr xmlns:ahyp="http://schemas.microsoft.com/office/drawing/2018/hyperlinkcolor" val="tx"/>
                    </a:ext>
                  </a:extLst>
                </a:hlinkClick>
              </a:rPr>
              <a:t>Quelques enjeux d’éthique médicale</a:t>
            </a:r>
            <a:endParaRPr lang="fr-FR" b="1" dirty="0">
              <a:solidFill>
                <a:schemeClr val="bg1"/>
              </a:solidFill>
            </a:endParaRPr>
          </a:p>
          <a:p>
            <a:pPr marL="914400" lvl="1" indent="-457200">
              <a:buFont typeface="+mj-lt"/>
              <a:buAutoNum type="alphaLcParenR"/>
            </a:pPr>
            <a:r>
              <a:rPr lang="fr-FR" b="1" dirty="0">
                <a:solidFill>
                  <a:schemeClr val="bg1"/>
                </a:solidFill>
                <a:hlinkClick r:id="rId9" action="ppaction://hlinksldjump">
                  <a:extLst>
                    <a:ext uri="{A12FA001-AC4F-418D-AE19-62706E023703}">
                      <ahyp:hlinkClr xmlns:ahyp="http://schemas.microsoft.com/office/drawing/2018/hyperlinkcolor" val="tx"/>
                    </a:ext>
                  </a:extLst>
                </a:hlinkClick>
              </a:rPr>
              <a:t>Le consentement</a:t>
            </a:r>
            <a:endParaRPr lang="fr-FR" b="1" dirty="0">
              <a:solidFill>
                <a:schemeClr val="bg1"/>
              </a:solidFill>
            </a:endParaRPr>
          </a:p>
          <a:p>
            <a:pPr marL="914400" lvl="1" indent="-457200">
              <a:buFont typeface="+mj-lt"/>
              <a:buAutoNum type="alphaLcParenR"/>
            </a:pPr>
            <a:r>
              <a:rPr lang="fr-FR" b="1" dirty="0">
                <a:solidFill>
                  <a:schemeClr val="bg1"/>
                </a:solidFill>
                <a:hlinkClick r:id="rId10" action="ppaction://hlinksldjump">
                  <a:extLst>
                    <a:ext uri="{A12FA001-AC4F-418D-AE19-62706E023703}">
                      <ahyp:hlinkClr xmlns:ahyp="http://schemas.microsoft.com/office/drawing/2018/hyperlinkcolor" val="tx"/>
                    </a:ext>
                  </a:extLst>
                </a:hlinkClick>
              </a:rPr>
              <a:t>Le secret médical</a:t>
            </a:r>
            <a:endParaRPr lang="fr-FR" b="1" dirty="0">
              <a:solidFill>
                <a:schemeClr val="bg1"/>
              </a:solidFill>
            </a:endParaRPr>
          </a:p>
          <a:p>
            <a:pPr marL="914400" lvl="1" indent="-457200">
              <a:buFont typeface="+mj-lt"/>
              <a:buAutoNum type="alphaLcParenR"/>
            </a:pPr>
            <a:r>
              <a:rPr lang="fr-FR" b="1" dirty="0">
                <a:solidFill>
                  <a:schemeClr val="bg1"/>
                </a:solidFill>
                <a:hlinkClick r:id="rId11" action="ppaction://hlinksldjump">
                  <a:extLst>
                    <a:ext uri="{A12FA001-AC4F-418D-AE19-62706E023703}">
                      <ahyp:hlinkClr xmlns:ahyp="http://schemas.microsoft.com/office/drawing/2018/hyperlinkcolor" val="tx"/>
                    </a:ext>
                  </a:extLst>
                </a:hlinkClick>
              </a:rPr>
              <a:t>La recherche médicale sur l’être humain</a:t>
            </a:r>
            <a:endParaRPr lang="fr-FR" b="1" dirty="0">
              <a:solidFill>
                <a:schemeClr val="bg1"/>
              </a:solidFill>
            </a:endParaRPr>
          </a:p>
        </p:txBody>
      </p:sp>
      <p:sp>
        <p:nvSpPr>
          <p:cNvPr id="5" name="Espace réservé du contenu 2">
            <a:extLst>
              <a:ext uri="{FF2B5EF4-FFF2-40B4-BE49-F238E27FC236}">
                <a16:creationId xmlns:a16="http://schemas.microsoft.com/office/drawing/2014/main" id="{FCC12338-1449-41B3-A4C9-EF93AA35039D}"/>
              </a:ext>
            </a:extLst>
          </p:cNvPr>
          <p:cNvSpPr txBox="1">
            <a:spLocks/>
          </p:cNvSpPr>
          <p:nvPr/>
        </p:nvSpPr>
        <p:spPr>
          <a:xfrm>
            <a:off x="6428508" y="734291"/>
            <a:ext cx="5763491" cy="60128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arenR"/>
            </a:pPr>
            <a:r>
              <a:rPr lang="fr-FR" b="1" dirty="0">
                <a:solidFill>
                  <a:schemeClr val="bg1"/>
                </a:solidFill>
                <a:hlinkClick r:id="rId12" action="ppaction://hlinksldjump">
                  <a:extLst>
                    <a:ext uri="{A12FA001-AC4F-418D-AE19-62706E023703}">
                      <ahyp:hlinkClr xmlns:ahyp="http://schemas.microsoft.com/office/drawing/2018/hyperlinkcolor" val="tx"/>
                    </a:ext>
                  </a:extLst>
                </a:hlinkClick>
              </a:rPr>
              <a:t>Quelques enjeux de bioéthique </a:t>
            </a:r>
            <a:endParaRPr lang="fr-FR" b="1" dirty="0">
              <a:solidFill>
                <a:schemeClr val="bg1"/>
              </a:solidFill>
            </a:endParaRPr>
          </a:p>
          <a:p>
            <a:pPr marL="914400" lvl="1" indent="-457200">
              <a:buAutoNum type="alphaLcParenR"/>
            </a:pPr>
            <a:r>
              <a:rPr lang="fr-FR" b="1" dirty="0">
                <a:solidFill>
                  <a:schemeClr val="bg1"/>
                </a:solidFill>
                <a:hlinkClick r:id="rId13" action="ppaction://hlinksldjump">
                  <a:extLst>
                    <a:ext uri="{A12FA001-AC4F-418D-AE19-62706E023703}">
                      <ahyp:hlinkClr xmlns:ahyp="http://schemas.microsoft.com/office/drawing/2018/hyperlinkcolor" val="tx"/>
                    </a:ext>
                  </a:extLst>
                </a:hlinkClick>
              </a:rPr>
              <a:t>L’AMP</a:t>
            </a:r>
            <a:endParaRPr lang="fr-FR" b="1" dirty="0">
              <a:solidFill>
                <a:schemeClr val="bg1"/>
              </a:solidFill>
            </a:endParaRPr>
          </a:p>
          <a:p>
            <a:pPr marL="914400" lvl="1" indent="-457200">
              <a:buAutoNum type="alphaLcParenR"/>
            </a:pPr>
            <a:r>
              <a:rPr lang="fr-FR" b="1" dirty="0">
                <a:solidFill>
                  <a:schemeClr val="bg1"/>
                </a:solidFill>
                <a:hlinkClick r:id="rId14" action="ppaction://hlinksldjump">
                  <a:extLst>
                    <a:ext uri="{A12FA001-AC4F-418D-AE19-62706E023703}">
                      <ahyp:hlinkClr xmlns:ahyp="http://schemas.microsoft.com/office/drawing/2018/hyperlinkcolor" val="tx"/>
                    </a:ext>
                  </a:extLst>
                </a:hlinkClick>
              </a:rPr>
              <a:t>La GPA</a:t>
            </a:r>
            <a:endParaRPr lang="fr-FR" b="1" dirty="0">
              <a:solidFill>
                <a:schemeClr val="bg1"/>
              </a:solidFill>
            </a:endParaRPr>
          </a:p>
          <a:p>
            <a:pPr marL="914400" lvl="1" indent="-457200">
              <a:buAutoNum type="alphaLcParenR"/>
            </a:pPr>
            <a:r>
              <a:rPr lang="fr-FR" b="1" dirty="0">
                <a:solidFill>
                  <a:schemeClr val="bg1"/>
                </a:solidFill>
                <a:hlinkClick r:id="rId15" action="ppaction://hlinksldjump">
                  <a:extLst>
                    <a:ext uri="{A12FA001-AC4F-418D-AE19-62706E023703}">
                      <ahyp:hlinkClr xmlns:ahyp="http://schemas.microsoft.com/office/drawing/2018/hyperlinkcolor" val="tx"/>
                    </a:ext>
                  </a:extLst>
                </a:hlinkClick>
              </a:rPr>
              <a:t>L’accès aux origines</a:t>
            </a:r>
            <a:endParaRPr lang="fr-FR" b="1" dirty="0">
              <a:solidFill>
                <a:schemeClr val="bg1"/>
              </a:solidFill>
            </a:endParaRPr>
          </a:p>
          <a:p>
            <a:pPr marL="914400" lvl="1" indent="-457200">
              <a:buAutoNum type="alphaLcParenR"/>
            </a:pPr>
            <a:r>
              <a:rPr lang="fr-FR" b="1" dirty="0">
                <a:solidFill>
                  <a:schemeClr val="bg1"/>
                </a:solidFill>
                <a:hlinkClick r:id="rId16" action="ppaction://hlinksldjump">
                  <a:extLst>
                    <a:ext uri="{A12FA001-AC4F-418D-AE19-62706E023703}">
                      <ahyp:hlinkClr xmlns:ahyp="http://schemas.microsoft.com/office/drawing/2018/hyperlinkcolor" val="tx"/>
                    </a:ext>
                  </a:extLst>
                </a:hlinkClick>
              </a:rPr>
              <a:t>Le don d’organes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7" action="ppaction://hlinksldjump">
                  <a:extLst>
                    <a:ext uri="{A12FA001-AC4F-418D-AE19-62706E023703}">
                      <ahyp:hlinkClr xmlns:ahyp="http://schemas.microsoft.com/office/drawing/2018/hyperlinkcolor" val="tx"/>
                    </a:ext>
                  </a:extLst>
                </a:hlinkClick>
              </a:rPr>
              <a:t>Les tests génétiques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8" action="ppaction://hlinksldjump">
                  <a:extLst>
                    <a:ext uri="{A12FA001-AC4F-418D-AE19-62706E023703}">
                      <ahyp:hlinkClr xmlns:ahyp="http://schemas.microsoft.com/office/drawing/2018/hyperlinkcolor" val="tx"/>
                    </a:ext>
                  </a:extLst>
                </a:hlinkClick>
              </a:rPr>
              <a:t>La recherche sur les cellules-souches et les embryons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9" action="ppaction://hlinksldjump">
                  <a:extLst>
                    <a:ext uri="{A12FA001-AC4F-418D-AE19-62706E023703}">
                      <ahyp:hlinkClr xmlns:ahyp="http://schemas.microsoft.com/office/drawing/2018/hyperlinkcolor" val="tx"/>
                    </a:ext>
                  </a:extLst>
                </a:hlinkClick>
              </a:rPr>
              <a:t>Le brevetage du vivant</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20" action="ppaction://hlinksldjump">
                  <a:extLst>
                    <a:ext uri="{A12FA001-AC4F-418D-AE19-62706E023703}">
                      <ahyp:hlinkClr xmlns:ahyp="http://schemas.microsoft.com/office/drawing/2018/hyperlinkcolor" val="tx"/>
                    </a:ext>
                  </a:extLst>
                </a:hlinkClick>
              </a:rPr>
              <a:t>L’euthanasie</a:t>
            </a:r>
            <a:endParaRPr lang="fr-FR" b="1" dirty="0">
              <a:solidFill>
                <a:schemeClr val="bg1"/>
              </a:solidFill>
            </a:endParaRPr>
          </a:p>
          <a:p>
            <a:pPr marL="0" indent="0">
              <a:buNone/>
            </a:pPr>
            <a:r>
              <a:rPr lang="fr-FR" b="1" dirty="0">
                <a:solidFill>
                  <a:schemeClr val="bg1"/>
                </a:solidFill>
              </a:rPr>
              <a:t>5) </a:t>
            </a:r>
            <a:r>
              <a:rPr lang="fr-FR" b="1" dirty="0">
                <a:solidFill>
                  <a:schemeClr val="bg1"/>
                </a:solidFill>
                <a:hlinkClick r:id="rId21" action="ppaction://hlinksldjump">
                  <a:extLst>
                    <a:ext uri="{A12FA001-AC4F-418D-AE19-62706E023703}">
                      <ahyp:hlinkClr xmlns:ahyp="http://schemas.microsoft.com/office/drawing/2018/hyperlinkcolor" val="tx"/>
                    </a:ext>
                  </a:extLst>
                </a:hlinkClick>
              </a:rPr>
              <a:t>De nouveaux défis</a:t>
            </a:r>
            <a:endParaRPr lang="fr-FR" b="1" dirty="0">
              <a:solidFill>
                <a:schemeClr val="bg1"/>
              </a:solidFill>
            </a:endParaRPr>
          </a:p>
          <a:p>
            <a:pPr marL="0" indent="0">
              <a:buNone/>
            </a:pPr>
            <a:r>
              <a:rPr lang="fr-FR" b="1" dirty="0">
                <a:solidFill>
                  <a:schemeClr val="bg1"/>
                </a:solidFill>
              </a:rPr>
              <a:t>6) </a:t>
            </a:r>
            <a:r>
              <a:rPr lang="fr-FR" b="1" dirty="0">
                <a:solidFill>
                  <a:schemeClr val="bg1"/>
                </a:solidFill>
                <a:hlinkClick r:id="rId22" action="ppaction://hlinksldjump">
                  <a:extLst>
                    <a:ext uri="{A12FA001-AC4F-418D-AE19-62706E023703}">
                      <ahyp:hlinkClr xmlns:ahyp="http://schemas.microsoft.com/office/drawing/2018/hyperlinkcolor" val="tx"/>
                    </a:ext>
                  </a:extLst>
                </a:hlinkClick>
              </a:rPr>
              <a:t>Bibliographie</a:t>
            </a:r>
            <a:endParaRPr lang="fr-FR" b="1" dirty="0">
              <a:solidFill>
                <a:schemeClr val="bg1"/>
              </a:solidFill>
            </a:endParaRPr>
          </a:p>
          <a:p>
            <a:pPr marL="0" indent="0">
              <a:buNone/>
            </a:pPr>
            <a:r>
              <a:rPr lang="fr-FR" b="1" dirty="0">
                <a:solidFill>
                  <a:schemeClr val="bg1"/>
                </a:solidFill>
              </a:rPr>
              <a:t>7) </a:t>
            </a:r>
            <a:r>
              <a:rPr lang="fr-FR" b="1" dirty="0">
                <a:solidFill>
                  <a:schemeClr val="bg1"/>
                </a:solidFill>
                <a:hlinkClick r:id="rId23" action="ppaction://hlinksldjump">
                  <a:extLst>
                    <a:ext uri="{A12FA001-AC4F-418D-AE19-62706E023703}">
                      <ahyp:hlinkClr xmlns:ahyp="http://schemas.microsoft.com/office/drawing/2018/hyperlinkcolor" val="tx"/>
                    </a:ext>
                  </a:extLst>
                </a:hlinkClick>
              </a:rPr>
              <a:t>Annexes</a:t>
            </a:r>
            <a:endParaRPr lang="fr-FR" b="1" dirty="0">
              <a:solidFill>
                <a:schemeClr val="bg1"/>
              </a:solidFill>
            </a:endParaRPr>
          </a:p>
          <a:p>
            <a:pPr marL="914400" lvl="1" indent="-457200">
              <a:buAutoNum type="alphaLcParenR"/>
            </a:pPr>
            <a:r>
              <a:rPr lang="fr-FR" b="1" dirty="0">
                <a:solidFill>
                  <a:schemeClr val="bg1"/>
                </a:solidFill>
                <a:hlinkClick r:id="rId24" action="ppaction://hlinksldjump">
                  <a:extLst>
                    <a:ext uri="{A12FA001-AC4F-418D-AE19-62706E023703}">
                      <ahyp:hlinkClr xmlns:ahyp="http://schemas.microsoft.com/office/drawing/2018/hyperlinkcolor" val="tx"/>
                    </a:ext>
                  </a:extLst>
                </a:hlinkClick>
              </a:rPr>
              <a:t>Code de Nuremberg</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5" action="ppaction://hlinksldjump">
                  <a:extLst>
                    <a:ext uri="{A12FA001-AC4F-418D-AE19-62706E023703}">
                      <ahyp:hlinkClr xmlns:ahyp="http://schemas.microsoft.com/office/drawing/2018/hyperlinkcolor" val="tx"/>
                    </a:ext>
                  </a:extLst>
                </a:hlinkClick>
              </a:rPr>
              <a:t>Serment d’Hippocrate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6" action="ppaction://hlinksldjump">
                  <a:extLst>
                    <a:ext uri="{A12FA001-AC4F-418D-AE19-62706E023703}">
                      <ahyp:hlinkClr xmlns:ahyp="http://schemas.microsoft.com/office/drawing/2018/hyperlinkcolor" val="tx"/>
                    </a:ext>
                  </a:extLst>
                </a:hlinkClick>
              </a:rPr>
              <a:t>La loi </a:t>
            </a:r>
            <a:r>
              <a:rPr lang="fr-FR" b="1" dirty="0" err="1">
                <a:solidFill>
                  <a:schemeClr val="bg1"/>
                </a:solidFill>
                <a:hlinkClick r:id="rId26" action="ppaction://hlinksldjump">
                  <a:extLst>
                    <a:ext uri="{A12FA001-AC4F-418D-AE19-62706E023703}">
                      <ahyp:hlinkClr xmlns:ahyp="http://schemas.microsoft.com/office/drawing/2018/hyperlinkcolor" val="tx"/>
                    </a:ext>
                  </a:extLst>
                </a:hlinkClick>
              </a:rPr>
              <a:t>Clayes-Léonetti</a:t>
            </a:r>
            <a:endParaRPr lang="fr-FR" b="1" dirty="0">
              <a:solidFill>
                <a:schemeClr val="bg1"/>
              </a:solidFill>
            </a:endParaRPr>
          </a:p>
        </p:txBody>
      </p:sp>
    </p:spTree>
    <p:extLst>
      <p:ext uri="{BB962C8B-B14F-4D97-AF65-F5344CB8AC3E}">
        <p14:creationId xmlns:p14="http://schemas.microsoft.com/office/powerpoint/2010/main" val="979428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B89B19-638A-4000-B58C-E890D0263046}"/>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4800" dirty="0">
                <a:solidFill>
                  <a:srgbClr val="0070C0"/>
                </a:solidFill>
              </a:rPr>
              <a:t>a) Définition et historique</a:t>
            </a:r>
            <a:endParaRPr lang="fr-FR" sz="4800" dirty="0"/>
          </a:p>
        </p:txBody>
      </p:sp>
    </p:spTree>
    <p:extLst>
      <p:ext uri="{BB962C8B-B14F-4D97-AF65-F5344CB8AC3E}">
        <p14:creationId xmlns:p14="http://schemas.microsoft.com/office/powerpoint/2010/main" val="105106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ADD3F7E-52A9-432C-A8B7-EB7E7F4D3353}"/>
              </a:ext>
            </a:extLst>
          </p:cNvPr>
          <p:cNvSpPr>
            <a:spLocks noGrp="1"/>
          </p:cNvSpPr>
          <p:nvPr>
            <p:ph idx="1"/>
          </p:nvPr>
        </p:nvSpPr>
        <p:spPr>
          <a:xfrm>
            <a:off x="931980" y="1470689"/>
            <a:ext cx="10484528" cy="4582152"/>
          </a:xfrm>
        </p:spPr>
        <p:txBody>
          <a:bodyPr>
            <a:noAutofit/>
          </a:bodyPr>
          <a:lstStyle/>
          <a:p>
            <a:pPr>
              <a:lnSpc>
                <a:spcPct val="80000"/>
              </a:lnSpc>
              <a:spcAft>
                <a:spcPts val="1200"/>
              </a:spcAft>
            </a:pPr>
            <a:r>
              <a:rPr lang="fr-FR" dirty="0"/>
              <a:t>Le terme « </a:t>
            </a:r>
            <a:r>
              <a:rPr lang="fr-FR" b="1" dirty="0"/>
              <a:t>bioéthique</a:t>
            </a:r>
            <a:r>
              <a:rPr lang="fr-FR" dirty="0"/>
              <a:t> » apparaît en anglais dans les années 1970 (Van </a:t>
            </a:r>
            <a:r>
              <a:rPr lang="fr-FR" dirty="0" err="1"/>
              <a:t>Rensselaer</a:t>
            </a:r>
            <a:r>
              <a:rPr lang="fr-FR" dirty="0"/>
              <a:t> Potter, </a:t>
            </a:r>
            <a:r>
              <a:rPr lang="fr-FR" i="1" dirty="0" err="1"/>
              <a:t>Bioethics</a:t>
            </a:r>
            <a:r>
              <a:rPr lang="fr-FR" i="1" dirty="0"/>
              <a:t>. Bridge to the Future</a:t>
            </a:r>
            <a:r>
              <a:rPr lang="fr-FR" dirty="0"/>
              <a:t>, 1971). Un terme proche existait en allemand (</a:t>
            </a:r>
            <a:r>
              <a:rPr lang="fr-FR" i="1" dirty="0"/>
              <a:t>Bio-</a:t>
            </a:r>
            <a:r>
              <a:rPr lang="fr-FR" i="1" dirty="0" err="1"/>
              <a:t>Ethik</a:t>
            </a:r>
            <a:r>
              <a:rPr lang="fr-FR" dirty="0"/>
              <a:t>, qui apparaît pour la première fois dans un article de Fritz </a:t>
            </a:r>
            <a:r>
              <a:rPr lang="fr-FR" dirty="0" err="1"/>
              <a:t>Jahr</a:t>
            </a:r>
            <a:r>
              <a:rPr lang="fr-FR" dirty="0"/>
              <a:t> en 1927).</a:t>
            </a:r>
            <a:endParaRPr lang="fr-FR" b="1" dirty="0"/>
          </a:p>
          <a:p>
            <a:pPr>
              <a:lnSpc>
                <a:spcPct val="80000"/>
              </a:lnSpc>
              <a:spcAft>
                <a:spcPts val="1200"/>
              </a:spcAft>
            </a:pPr>
            <a:r>
              <a:rPr lang="fr-FR" b="1" dirty="0"/>
              <a:t>La bioéthique </a:t>
            </a:r>
            <a:r>
              <a:rPr lang="fr-FR" dirty="0"/>
              <a:t>touche à de </a:t>
            </a:r>
            <a:r>
              <a:rPr lang="fr-FR" b="1" dirty="0"/>
              <a:t>grandes questions sur la naissance, la vie et la mort</a:t>
            </a:r>
            <a:r>
              <a:rPr lang="fr-FR" dirty="0"/>
              <a:t>, qui étaient traditionnellement en dehors du champ des scientifiques, mais qui le deviennent</a:t>
            </a:r>
            <a:r>
              <a:rPr lang="fr-FR" b="1" dirty="0"/>
              <a:t>.</a:t>
            </a:r>
          </a:p>
          <a:p>
            <a:pPr>
              <a:lnSpc>
                <a:spcPct val="80000"/>
              </a:lnSpc>
              <a:spcAft>
                <a:spcPts val="1200"/>
              </a:spcAft>
            </a:pPr>
            <a:r>
              <a:rPr lang="fr-FR" b="1" dirty="0"/>
              <a:t>Elle mobilise une approche transdisciplinaire </a:t>
            </a:r>
            <a:r>
              <a:rPr lang="fr-FR" dirty="0"/>
              <a:t>complexe : biologie, droit, philosophie, théologie.</a:t>
            </a:r>
          </a:p>
          <a:p>
            <a:pPr>
              <a:lnSpc>
                <a:spcPct val="80000"/>
              </a:lnSpc>
              <a:spcAft>
                <a:spcPts val="1200"/>
              </a:spcAft>
            </a:pPr>
            <a:r>
              <a:rPr lang="fr-FR" dirty="0"/>
              <a:t>Importance d’un </a:t>
            </a:r>
            <a:r>
              <a:rPr lang="fr-FR" b="1" dirty="0"/>
              <a:t>débat ouvert </a:t>
            </a:r>
            <a:r>
              <a:rPr lang="fr-FR" dirty="0"/>
              <a:t>et </a:t>
            </a:r>
            <a:r>
              <a:rPr lang="fr-FR" b="1" dirty="0"/>
              <a:t>démocratique</a:t>
            </a:r>
            <a:r>
              <a:rPr lang="fr-FR" dirty="0"/>
              <a:t>.</a:t>
            </a:r>
          </a:p>
          <a:p>
            <a:pPr>
              <a:lnSpc>
                <a:spcPct val="80000"/>
              </a:lnSpc>
            </a:pPr>
            <a:endParaRPr lang="fr-FR" dirty="0"/>
          </a:p>
        </p:txBody>
      </p:sp>
      <p:sp>
        <p:nvSpPr>
          <p:cNvPr id="6" name="ZoneTexte 5">
            <a:extLst>
              <a:ext uri="{FF2B5EF4-FFF2-40B4-BE49-F238E27FC236}">
                <a16:creationId xmlns:a16="http://schemas.microsoft.com/office/drawing/2014/main" id="{4D3A321D-F8C4-48F2-B474-974337F0058E}"/>
              </a:ext>
            </a:extLst>
          </p:cNvPr>
          <p:cNvSpPr txBox="1"/>
          <p:nvPr/>
        </p:nvSpPr>
        <p:spPr>
          <a:xfrm>
            <a:off x="558943" y="212682"/>
            <a:ext cx="11230602" cy="707886"/>
          </a:xfrm>
          <a:prstGeom prst="rect">
            <a:avLst/>
          </a:prstGeom>
          <a:noFill/>
        </p:spPr>
        <p:txBody>
          <a:bodyPr wrap="square" rtlCol="0">
            <a:spAutoFit/>
          </a:bodyPr>
          <a:lstStyle/>
          <a:p>
            <a:pPr algn="ctr"/>
            <a:r>
              <a:rPr lang="fr-FR" sz="4000" dirty="0">
                <a:solidFill>
                  <a:srgbClr val="0070C0"/>
                </a:solidFill>
                <a:latin typeface="+mj-lt"/>
              </a:rPr>
              <a:t>Qu’est-ce que la bioéthique ?</a:t>
            </a:r>
          </a:p>
        </p:txBody>
      </p:sp>
    </p:spTree>
    <p:extLst>
      <p:ext uri="{BB962C8B-B14F-4D97-AF65-F5344CB8AC3E}">
        <p14:creationId xmlns:p14="http://schemas.microsoft.com/office/powerpoint/2010/main" val="64463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2E767FA3-D7E7-431C-8A1F-9F6B59B5D2FA}"/>
              </a:ext>
            </a:extLst>
          </p:cNvPr>
          <p:cNvSpPr txBox="1"/>
          <p:nvPr/>
        </p:nvSpPr>
        <p:spPr>
          <a:xfrm>
            <a:off x="1088819" y="1604494"/>
            <a:ext cx="10014362" cy="3649012"/>
          </a:xfrm>
          <a:prstGeom prst="rect">
            <a:avLst/>
          </a:prstGeom>
          <a:solidFill>
            <a:schemeClr val="accent1">
              <a:lumMod val="20000"/>
              <a:lumOff val="80000"/>
            </a:schemeClr>
          </a:solidFill>
        </p:spPr>
        <p:txBody>
          <a:bodyPr wrap="square">
            <a:spAutoFit/>
          </a:bodyPr>
          <a:lstStyle>
            <a:defPPr>
              <a:defRPr lang="fr-FR"/>
            </a:defPPr>
            <a:lvl1pPr>
              <a:lnSpc>
                <a:spcPct val="80000"/>
              </a:lnSpc>
              <a:defRPr sz="2400">
                <a:solidFill>
                  <a:srgbClr val="0070C0"/>
                </a:solidFill>
              </a:defRPr>
            </a:lvl1pPr>
          </a:lstStyle>
          <a:p>
            <a:r>
              <a:rPr lang="fr-FR" sz="3600" dirty="0"/>
              <a:t>« La bioéthique peut […] se définir comme un "ensemble de recherches, de discours et de pratiques, généralement pluridisciplinaires, ayant pour objet de clarifier ou de résoudre des questions à portée éthique suscitées par l’avancement et </a:t>
            </a:r>
            <a:r>
              <a:rPr lang="fr-FR" sz="3600" b="1" dirty="0"/>
              <a:t>l’application des technosciences biomédicales</a:t>
            </a:r>
            <a:r>
              <a:rPr lang="fr-FR" sz="3600" dirty="0"/>
              <a:t>" » (Gilbert </a:t>
            </a:r>
            <a:r>
              <a:rPr lang="fr-FR" sz="3600" dirty="0" err="1"/>
              <a:t>Hottois</a:t>
            </a:r>
            <a:r>
              <a:rPr lang="fr-FR" sz="3600" dirty="0"/>
              <a:t>, cité par https://solidarites-sante.gouv.fr/grands-dossiers/bioethique).</a:t>
            </a:r>
          </a:p>
        </p:txBody>
      </p:sp>
    </p:spTree>
    <p:extLst>
      <p:ext uri="{BB962C8B-B14F-4D97-AF65-F5344CB8AC3E}">
        <p14:creationId xmlns:p14="http://schemas.microsoft.com/office/powerpoint/2010/main" val="42209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ADD3F7E-52A9-432C-A8B7-EB7E7F4D3353}"/>
              </a:ext>
            </a:extLst>
          </p:cNvPr>
          <p:cNvSpPr>
            <a:spLocks noGrp="1"/>
          </p:cNvSpPr>
          <p:nvPr>
            <p:ph idx="1"/>
          </p:nvPr>
        </p:nvSpPr>
        <p:spPr>
          <a:xfrm>
            <a:off x="747131" y="1274733"/>
            <a:ext cx="11010793" cy="4308534"/>
          </a:xfrm>
        </p:spPr>
        <p:txBody>
          <a:bodyPr>
            <a:noAutofit/>
          </a:bodyPr>
          <a:lstStyle/>
          <a:p>
            <a:pPr>
              <a:lnSpc>
                <a:spcPct val="80000"/>
              </a:lnSpc>
              <a:spcAft>
                <a:spcPts val="1200"/>
              </a:spcAft>
            </a:pPr>
            <a:r>
              <a:rPr lang="fr-FR" dirty="0"/>
              <a:t>Les enjeux de la bioéthique sont plus anciens et remontent aux </a:t>
            </a:r>
            <a:r>
              <a:rPr lang="fr-FR" b="1" dirty="0"/>
              <a:t>expérimentations odieuses des nazis</a:t>
            </a:r>
            <a:r>
              <a:rPr lang="fr-FR" dirty="0"/>
              <a:t>, donnant lieu aux jugements du tribunal de </a:t>
            </a:r>
            <a:r>
              <a:rPr lang="fr-FR" b="1" dirty="0"/>
              <a:t>Nuremberg contre les médecins nazis </a:t>
            </a:r>
            <a:r>
              <a:rPr lang="fr-FR" dirty="0"/>
              <a:t>(20 et 21 août 1947). Le </a:t>
            </a:r>
            <a:r>
              <a:rPr lang="fr-FR" b="1" dirty="0">
                <a:hlinkClick r:id="rId2" action="ppaction://hlinksldjump"/>
              </a:rPr>
              <a:t>Code de Nuremberg </a:t>
            </a:r>
            <a:r>
              <a:rPr lang="fr-FR" dirty="0"/>
              <a:t>(1947) identifie le « </a:t>
            </a:r>
            <a:r>
              <a:rPr lang="fr-FR" b="1" dirty="0"/>
              <a:t>consentement libre et éclairé </a:t>
            </a:r>
            <a:r>
              <a:rPr lang="fr-FR" dirty="0"/>
              <a:t>» comme préalable au soin.</a:t>
            </a:r>
          </a:p>
          <a:p>
            <a:pPr>
              <a:lnSpc>
                <a:spcPct val="80000"/>
              </a:lnSpc>
              <a:spcAft>
                <a:spcPts val="1200"/>
              </a:spcAft>
            </a:pPr>
            <a:r>
              <a:rPr lang="fr-FR" dirty="0"/>
              <a:t>Influence des </a:t>
            </a:r>
            <a:r>
              <a:rPr lang="fr-FR" b="1" dirty="0"/>
              <a:t>Droits de l’Homme </a:t>
            </a:r>
            <a:r>
              <a:rPr lang="fr-FR" dirty="0"/>
              <a:t>comme repère éthique universel. Mais aucun article n’indique un droit à un accès équitable au soin.</a:t>
            </a:r>
          </a:p>
          <a:p>
            <a:pPr>
              <a:lnSpc>
                <a:spcPct val="80000"/>
              </a:lnSpc>
              <a:spcAft>
                <a:spcPts val="1200"/>
              </a:spcAft>
            </a:pPr>
            <a:r>
              <a:rPr lang="fr-FR" dirty="0"/>
              <a:t>En 1964, la </a:t>
            </a:r>
            <a:r>
              <a:rPr lang="fr-FR" b="1" dirty="0"/>
              <a:t>déclaration d’Helsinki </a:t>
            </a:r>
            <a:r>
              <a:rPr lang="fr-FR" dirty="0"/>
              <a:t>prolonge ce mouvement en définissant les règles applicables à la recherche sur l’être humain. Elle précise que les intérêts de la science et de la société ne doivent jamais prévaloir sur le bien-être du sujet.</a:t>
            </a:r>
          </a:p>
          <a:p>
            <a:pPr>
              <a:lnSpc>
                <a:spcPct val="80000"/>
              </a:lnSpc>
            </a:pPr>
            <a:endParaRPr lang="fr-FR" dirty="0"/>
          </a:p>
          <a:p>
            <a:pPr>
              <a:lnSpc>
                <a:spcPct val="80000"/>
              </a:lnSpc>
            </a:pPr>
            <a:endParaRPr lang="fr-FR" dirty="0"/>
          </a:p>
        </p:txBody>
      </p:sp>
    </p:spTree>
    <p:extLst>
      <p:ext uri="{BB962C8B-B14F-4D97-AF65-F5344CB8AC3E}">
        <p14:creationId xmlns:p14="http://schemas.microsoft.com/office/powerpoint/2010/main" val="3810512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ADD3F7E-52A9-432C-A8B7-EB7E7F4D3353}"/>
              </a:ext>
            </a:extLst>
          </p:cNvPr>
          <p:cNvSpPr>
            <a:spLocks noGrp="1"/>
          </p:cNvSpPr>
          <p:nvPr>
            <p:ph idx="1"/>
          </p:nvPr>
        </p:nvSpPr>
        <p:spPr>
          <a:xfrm>
            <a:off x="505097" y="547551"/>
            <a:ext cx="11181806" cy="5530803"/>
          </a:xfrm>
        </p:spPr>
        <p:txBody>
          <a:bodyPr>
            <a:noAutofit/>
          </a:bodyPr>
          <a:lstStyle/>
          <a:p>
            <a:pPr>
              <a:lnSpc>
                <a:spcPct val="80000"/>
              </a:lnSpc>
              <a:spcAft>
                <a:spcPts val="1200"/>
              </a:spcAft>
            </a:pPr>
            <a:r>
              <a:rPr lang="fr-FR" dirty="0"/>
              <a:t>Dans les années 1970, les </a:t>
            </a:r>
            <a:r>
              <a:rPr lang="fr-FR" b="1" dirty="0"/>
              <a:t>premiers comités d’évaluation indépendants </a:t>
            </a:r>
            <a:r>
              <a:rPr lang="fr-FR" dirty="0"/>
              <a:t>des projets de recherche sont mis en place dans les hôpitaux américains et des centres de recherche et de formation en bioéthique sont créés.</a:t>
            </a:r>
          </a:p>
          <a:p>
            <a:pPr>
              <a:lnSpc>
                <a:spcPct val="80000"/>
              </a:lnSpc>
              <a:spcAft>
                <a:spcPts val="1200"/>
              </a:spcAft>
            </a:pPr>
            <a:r>
              <a:rPr lang="fr-FR" dirty="0"/>
              <a:t>En 1978, le </a:t>
            </a:r>
            <a:r>
              <a:rPr lang="fr-FR" b="1" dirty="0"/>
              <a:t>rapport Belmont </a:t>
            </a:r>
            <a:r>
              <a:rPr lang="fr-FR" dirty="0"/>
              <a:t>formule les principes centraux de la bioéthique actuelle dans le monde anglo-saxon : </a:t>
            </a:r>
            <a:r>
              <a:rPr lang="fr-FR" b="1" dirty="0"/>
              <a:t>bienfaisance</a:t>
            </a:r>
            <a:r>
              <a:rPr lang="fr-FR" dirty="0"/>
              <a:t>, </a:t>
            </a:r>
            <a:r>
              <a:rPr lang="fr-FR" b="1" dirty="0"/>
              <a:t>autonomie</a:t>
            </a:r>
            <a:r>
              <a:rPr lang="fr-FR" dirty="0"/>
              <a:t>, </a:t>
            </a:r>
            <a:r>
              <a:rPr lang="fr-FR" b="1" dirty="0"/>
              <a:t>justice</a:t>
            </a:r>
            <a:r>
              <a:rPr lang="fr-FR" dirty="0"/>
              <a:t>.</a:t>
            </a:r>
          </a:p>
          <a:p>
            <a:pPr>
              <a:lnSpc>
                <a:spcPct val="80000"/>
              </a:lnSpc>
              <a:spcAft>
                <a:spcPts val="1200"/>
              </a:spcAft>
            </a:pPr>
            <a:r>
              <a:rPr lang="fr-FR" dirty="0"/>
              <a:t>Notion de « </a:t>
            </a:r>
            <a:r>
              <a:rPr lang="fr-FR" b="1" i="1" dirty="0" err="1"/>
              <a:t>principlism</a:t>
            </a:r>
            <a:r>
              <a:rPr lang="fr-FR" dirty="0"/>
              <a:t> » (</a:t>
            </a:r>
            <a:r>
              <a:rPr lang="fr-FR" i="1" dirty="0"/>
              <a:t>Les Principles of </a:t>
            </a:r>
            <a:r>
              <a:rPr lang="fr-FR" i="1" dirty="0" err="1"/>
              <a:t>Biomedical</a:t>
            </a:r>
            <a:r>
              <a:rPr lang="fr-FR" i="1" dirty="0"/>
              <a:t> </a:t>
            </a:r>
            <a:r>
              <a:rPr lang="fr-FR" i="1" dirty="0" err="1"/>
              <a:t>Ethics</a:t>
            </a:r>
            <a:r>
              <a:rPr lang="fr-FR" i="1" dirty="0"/>
              <a:t> </a:t>
            </a:r>
            <a:r>
              <a:rPr lang="fr-FR" dirty="0"/>
              <a:t>du philosophe T. Beauchamp et du théologien J. F. </a:t>
            </a:r>
            <a:r>
              <a:rPr lang="fr-FR" dirty="0" err="1"/>
              <a:t>Childress</a:t>
            </a:r>
            <a:r>
              <a:rPr lang="fr-FR" dirty="0"/>
              <a:t> systématisent ce </a:t>
            </a:r>
            <a:r>
              <a:rPr lang="fr-FR" dirty="0" err="1"/>
              <a:t>principlism</a:t>
            </a:r>
            <a:r>
              <a:rPr lang="fr-FR" dirty="0"/>
              <a:t> en 1979). </a:t>
            </a:r>
          </a:p>
          <a:p>
            <a:pPr>
              <a:lnSpc>
                <a:spcPct val="80000"/>
              </a:lnSpc>
            </a:pPr>
            <a:endParaRPr lang="fr-FR" dirty="0"/>
          </a:p>
          <a:p>
            <a:pPr>
              <a:lnSpc>
                <a:spcPct val="80000"/>
              </a:lnSpc>
            </a:pPr>
            <a:endParaRPr lang="fr-FR" dirty="0"/>
          </a:p>
        </p:txBody>
      </p:sp>
    </p:spTree>
    <p:extLst>
      <p:ext uri="{BB962C8B-B14F-4D97-AF65-F5344CB8AC3E}">
        <p14:creationId xmlns:p14="http://schemas.microsoft.com/office/powerpoint/2010/main" val="1659697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ADD3F7E-52A9-432C-A8B7-EB7E7F4D3353}"/>
              </a:ext>
            </a:extLst>
          </p:cNvPr>
          <p:cNvSpPr>
            <a:spLocks noGrp="1"/>
          </p:cNvSpPr>
          <p:nvPr>
            <p:ph idx="1"/>
          </p:nvPr>
        </p:nvSpPr>
        <p:spPr>
          <a:xfrm>
            <a:off x="502650" y="987330"/>
            <a:ext cx="11186699" cy="3984166"/>
          </a:xfrm>
        </p:spPr>
        <p:txBody>
          <a:bodyPr>
            <a:noAutofit/>
          </a:bodyPr>
          <a:lstStyle/>
          <a:p>
            <a:pPr>
              <a:lnSpc>
                <a:spcPct val="80000"/>
              </a:lnSpc>
              <a:spcAft>
                <a:spcPts val="1200"/>
              </a:spcAft>
            </a:pPr>
            <a:r>
              <a:rPr lang="fr-FR" dirty="0"/>
              <a:t>Dans les années 1980, les premiers </a:t>
            </a:r>
            <a:r>
              <a:rPr lang="fr-FR" b="1" dirty="0"/>
              <a:t>comités consultatifs nationaux d’éthique </a:t>
            </a:r>
            <a:r>
              <a:rPr lang="fr-FR" dirty="0"/>
              <a:t>voient le jour.</a:t>
            </a:r>
          </a:p>
          <a:p>
            <a:pPr>
              <a:lnSpc>
                <a:spcPct val="80000"/>
              </a:lnSpc>
              <a:spcAft>
                <a:spcPts val="1200"/>
              </a:spcAft>
            </a:pPr>
            <a:r>
              <a:rPr lang="fr-FR" dirty="0"/>
              <a:t>En 1993, un </a:t>
            </a:r>
            <a:r>
              <a:rPr lang="fr-FR" b="1" dirty="0"/>
              <a:t>Comité international de bioéthique </a:t>
            </a:r>
            <a:r>
              <a:rPr lang="fr-FR" dirty="0"/>
              <a:t>(CIB) est créé à l’UNESCO qui adopte trois déclarations : la Déclaration universelle sur le génome humain et les droits de l’homme en 1997 ; la Déclaration internationale sur les données génétiques humaines en 2003 ;la Déclaration universelle sur la bioéthique et les droits de l’homme en 2005</a:t>
            </a:r>
          </a:p>
          <a:p>
            <a:pPr>
              <a:lnSpc>
                <a:spcPct val="80000"/>
              </a:lnSpc>
              <a:spcAft>
                <a:spcPts val="1200"/>
              </a:spcAft>
            </a:pPr>
            <a:r>
              <a:rPr lang="fr-FR" dirty="0"/>
              <a:t>En 1997, la Convention sur les droits de l’homme et la biomédecine, dite </a:t>
            </a:r>
            <a:r>
              <a:rPr lang="fr-FR" b="1" dirty="0"/>
              <a:t>Convention d’Oviedo</a:t>
            </a:r>
            <a:r>
              <a:rPr lang="fr-FR" dirty="0"/>
              <a:t>, est adoptée sous l’égide du </a:t>
            </a:r>
            <a:r>
              <a:rPr lang="fr-FR" b="1" dirty="0"/>
              <a:t>Conseil de l’Europe</a:t>
            </a:r>
            <a:r>
              <a:rPr lang="fr-FR" dirty="0"/>
              <a:t>. La France l’a ratifiée le 13 décembre 2011.</a:t>
            </a:r>
          </a:p>
        </p:txBody>
      </p:sp>
    </p:spTree>
    <p:extLst>
      <p:ext uri="{BB962C8B-B14F-4D97-AF65-F5344CB8AC3E}">
        <p14:creationId xmlns:p14="http://schemas.microsoft.com/office/powerpoint/2010/main" val="4175939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36DED70-C2FD-422C-9D4E-ACA946B2C537}"/>
              </a:ext>
            </a:extLst>
          </p:cNvPr>
          <p:cNvSpPr txBox="1"/>
          <p:nvPr/>
        </p:nvSpPr>
        <p:spPr>
          <a:xfrm>
            <a:off x="834501" y="827806"/>
            <a:ext cx="10679837" cy="4926862"/>
          </a:xfrm>
          <a:prstGeom prst="rect">
            <a:avLst/>
          </a:prstGeom>
          <a:solidFill>
            <a:schemeClr val="accent1">
              <a:lumMod val="20000"/>
              <a:lumOff val="80000"/>
            </a:schemeClr>
          </a:solidFill>
        </p:spPr>
        <p:txBody>
          <a:bodyPr wrap="square">
            <a:spAutoFit/>
          </a:bodyPr>
          <a:lstStyle>
            <a:defPPr>
              <a:defRPr lang="fr-FR"/>
            </a:defPPr>
            <a:lvl1pPr>
              <a:lnSpc>
                <a:spcPct val="80000"/>
              </a:lnSpc>
              <a:defRPr sz="2400">
                <a:solidFill>
                  <a:srgbClr val="0070C0"/>
                </a:solidFill>
              </a:defRPr>
            </a:lvl1pPr>
          </a:lstStyle>
          <a:p>
            <a:r>
              <a:rPr lang="fr-FR" sz="2800" dirty="0"/>
              <a:t>« </a:t>
            </a:r>
            <a:r>
              <a:rPr lang="fr-FR" sz="2800" b="1" dirty="0"/>
              <a:t>Au niveau européen, la convention d’Oviedo est le seul instrument juridique contraignant pour les Etats qui l’ont signé et ratifié</a:t>
            </a:r>
            <a:r>
              <a:rPr lang="fr-FR" sz="2800" dirty="0"/>
              <a:t>. Elle vise à protéger la dignité de l’être humain et à garantir à toute personne le respect de ses droits fondamentaux à l’égard des applications de la biologie et de la médecine. Elle consacre notamment le droit au respect de la vie privée impliquant la protection des informations relatives à la santé de la personne, la non‐discrimination en raison du patrimoine génétique, le principe de liberté de la recherche scientifique, la protection des personnes se prêtant à une recherche, le consentement des personnes à une intervention dans le domaine de la santé. Elle interdit la constitution d’embryons humains aux fins de recherche et de faire du corps humain une source de profit. » (https://solidarites-sante.gouv.fr/grands-dossiers/bioethique/article/5-questions-sur-la-bioethique)</a:t>
            </a:r>
          </a:p>
        </p:txBody>
      </p:sp>
    </p:spTree>
    <p:extLst>
      <p:ext uri="{BB962C8B-B14F-4D97-AF65-F5344CB8AC3E}">
        <p14:creationId xmlns:p14="http://schemas.microsoft.com/office/powerpoint/2010/main" val="236576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AADA0F-8D5A-4058-840C-FDE8BF0D0712}"/>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2179675"/>
            <a:ext cx="9144000" cy="1511042"/>
          </a:xfrm>
        </p:spPr>
        <p:txBody>
          <a:bodyPr>
            <a:normAutofit/>
          </a:bodyPr>
          <a:lstStyle/>
          <a:p>
            <a:r>
              <a:rPr lang="fr-FR" sz="4400" spc="-240" dirty="0">
                <a:solidFill>
                  <a:schemeClr val="accent5">
                    <a:lumMod val="75000"/>
                  </a:schemeClr>
                </a:solidFill>
                <a:latin typeface="Gotham Medium" pitchFamily="50" charset="0"/>
                <a:cs typeface="Gotham Medium" pitchFamily="50" charset="0"/>
              </a:rPr>
              <a:t>b) Différences culturelles et enjeux philosophiques</a:t>
            </a:r>
            <a:endParaRPr lang="fr-FR" sz="4400" dirty="0"/>
          </a:p>
        </p:txBody>
      </p:sp>
    </p:spTree>
    <p:extLst>
      <p:ext uri="{BB962C8B-B14F-4D97-AF65-F5344CB8AC3E}">
        <p14:creationId xmlns:p14="http://schemas.microsoft.com/office/powerpoint/2010/main" val="729567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9E9051-3095-44C7-9A70-0DAB799E5F26}"/>
              </a:ext>
            </a:extLst>
          </p:cNvPr>
          <p:cNvSpPr>
            <a:spLocks noGrp="1"/>
          </p:cNvSpPr>
          <p:nvPr>
            <p:ph idx="1"/>
          </p:nvPr>
        </p:nvSpPr>
        <p:spPr>
          <a:xfrm>
            <a:off x="838200" y="2313263"/>
            <a:ext cx="10515600" cy="2409657"/>
          </a:xfrm>
          <a:solidFill>
            <a:schemeClr val="bg2"/>
          </a:solidFill>
          <a:ln>
            <a:solidFill>
              <a:schemeClr val="tx1"/>
            </a:solidFill>
          </a:ln>
          <a:effectLst>
            <a:outerShdw blurRad="50800" dist="38100" dir="2700000" algn="tl" rotWithShape="0">
              <a:prstClr val="black">
                <a:alpha val="40000"/>
              </a:prstClr>
            </a:outerShdw>
          </a:effectLst>
        </p:spPr>
        <p:txBody>
          <a:bodyPr>
            <a:noAutofit/>
          </a:bodyPr>
          <a:lstStyle/>
          <a:p>
            <a:pPr algn="ctr">
              <a:buFont typeface="Wingdings" panose="05000000000000000000" pitchFamily="2" charset="2"/>
              <a:buChar char="à"/>
            </a:pPr>
            <a:r>
              <a:rPr lang="fr-FR" dirty="0">
                <a:sym typeface="Wingdings" panose="05000000000000000000" pitchFamily="2" charset="2"/>
              </a:rPr>
              <a:t>Quels grands principes doivent-ils guider la « bioéthique » ?</a:t>
            </a:r>
          </a:p>
          <a:p>
            <a:pPr algn="ctr">
              <a:buFont typeface="Wingdings" panose="05000000000000000000" pitchFamily="2" charset="2"/>
              <a:buChar char="à"/>
            </a:pPr>
            <a:r>
              <a:rPr lang="fr-FR" dirty="0">
                <a:sym typeface="Wingdings" panose="05000000000000000000" pitchFamily="2" charset="2"/>
              </a:rPr>
              <a:t>Ces principes peuvent-ils être ceux d’une morale usuelle ? Si oui, lesquels ?</a:t>
            </a:r>
          </a:p>
          <a:p>
            <a:pPr algn="ctr">
              <a:buFont typeface="Wingdings" panose="05000000000000000000" pitchFamily="2" charset="2"/>
              <a:buChar char="à"/>
            </a:pPr>
            <a:r>
              <a:rPr lang="fr-FR" dirty="0">
                <a:sym typeface="Wingdings" panose="05000000000000000000" pitchFamily="2" charset="2"/>
              </a:rPr>
              <a:t> Ou bien une morale spécifique doit-elle guider la réflexion en bioéthique ? Quelle serait-elle ?</a:t>
            </a:r>
          </a:p>
        </p:txBody>
      </p:sp>
    </p:spTree>
    <p:extLst>
      <p:ext uri="{BB962C8B-B14F-4D97-AF65-F5344CB8AC3E}">
        <p14:creationId xmlns:p14="http://schemas.microsoft.com/office/powerpoint/2010/main" val="985043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Le « </a:t>
            </a:r>
            <a:r>
              <a:rPr lang="fr-FR" sz="3200" i="1" dirty="0" err="1">
                <a:solidFill>
                  <a:schemeClr val="accent1">
                    <a:lumMod val="75000"/>
                  </a:schemeClr>
                </a:solidFill>
                <a:cs typeface="Calibri Light"/>
              </a:rPr>
              <a:t>principlism</a:t>
            </a:r>
            <a:r>
              <a:rPr lang="fr-FR" sz="3200" i="1" dirty="0">
                <a:solidFill>
                  <a:schemeClr val="accent1">
                    <a:lumMod val="75000"/>
                  </a:schemeClr>
                </a:solidFill>
                <a:cs typeface="Calibri Light"/>
              </a:rPr>
              <a:t> </a:t>
            </a:r>
            <a:r>
              <a:rPr lang="fr-FR" sz="3200" dirty="0">
                <a:solidFill>
                  <a:schemeClr val="accent1">
                    <a:lumMod val="75000"/>
                  </a:schemeClr>
                </a:solidFill>
                <a:cs typeface="Calibri Light"/>
              </a:rPr>
              <a:t>» américain</a:t>
            </a:r>
            <a:endParaRPr lang="fr-FR" sz="3200" dirty="0"/>
          </a:p>
        </p:txBody>
      </p:sp>
    </p:spTree>
    <p:extLst>
      <p:ext uri="{BB962C8B-B14F-4D97-AF65-F5344CB8AC3E}">
        <p14:creationId xmlns:p14="http://schemas.microsoft.com/office/powerpoint/2010/main" val="199929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C54CEB-BE2E-48E7-A456-43F25B476402}"/>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2" name="Titre 1">
            <a:extLst>
              <a:ext uri="{FF2B5EF4-FFF2-40B4-BE49-F238E27FC236}">
                <a16:creationId xmlns:a16="http://schemas.microsoft.com/office/drawing/2014/main" id="{BB95A354-0F7D-45CD-ACAC-50691C3B0EFA}"/>
              </a:ext>
            </a:extLst>
          </p:cNvPr>
          <p:cNvSpPr>
            <a:spLocks noGrp="1"/>
          </p:cNvSpPr>
          <p:nvPr>
            <p:ph type="title"/>
          </p:nvPr>
        </p:nvSpPr>
        <p:spPr>
          <a:xfrm>
            <a:off x="219363" y="0"/>
            <a:ext cx="11753274" cy="623452"/>
          </a:xfrm>
        </p:spPr>
        <p:txBody>
          <a:bodyPr>
            <a:normAutofit fontScale="90000"/>
          </a:bodyPr>
          <a:lstStyle/>
          <a:p>
            <a:pPr algn="ctr"/>
            <a:r>
              <a:rPr lang="fr-FR" b="1" dirty="0">
                <a:solidFill>
                  <a:schemeClr val="bg1"/>
                </a:solidFill>
              </a:rPr>
              <a:t>Sommaire</a:t>
            </a:r>
          </a:p>
        </p:txBody>
      </p:sp>
      <p:sp>
        <p:nvSpPr>
          <p:cNvPr id="3" name="Espace réservé du contenu 2">
            <a:extLst>
              <a:ext uri="{FF2B5EF4-FFF2-40B4-BE49-F238E27FC236}">
                <a16:creationId xmlns:a16="http://schemas.microsoft.com/office/drawing/2014/main" id="{E8F19188-1070-4909-A9F6-41D28FD6958E}"/>
              </a:ext>
            </a:extLst>
          </p:cNvPr>
          <p:cNvSpPr>
            <a:spLocks noGrp="1"/>
          </p:cNvSpPr>
          <p:nvPr>
            <p:ph idx="1"/>
          </p:nvPr>
        </p:nvSpPr>
        <p:spPr>
          <a:xfrm>
            <a:off x="219363" y="734291"/>
            <a:ext cx="6029037" cy="5954276"/>
          </a:xfrm>
        </p:spPr>
        <p:txBody>
          <a:bodyPr>
            <a:normAutofit/>
          </a:bodyPr>
          <a:lstStyle/>
          <a:p>
            <a:pPr marL="514350" indent="-514350">
              <a:buAutoNum type="arabicParenR"/>
            </a:pPr>
            <a:r>
              <a:rPr lang="fr-FR" b="1" dirty="0">
                <a:solidFill>
                  <a:schemeClr val="bg1"/>
                </a:solidFill>
                <a:hlinkClick r:id="rId2" action="ppaction://hlinksldjump">
                  <a:extLst>
                    <a:ext uri="{A12FA001-AC4F-418D-AE19-62706E023703}">
                      <ahyp:hlinkClr xmlns:ahyp="http://schemas.microsoft.com/office/drawing/2018/hyperlinkcolor" val="tx"/>
                    </a:ext>
                  </a:extLst>
                </a:hlinkClick>
              </a:rPr>
              <a:t>Un double contexte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3" action="ppaction://hlinksldjump">
                  <a:extLst>
                    <a:ext uri="{A12FA001-AC4F-418D-AE19-62706E023703}">
                      <ahyp:hlinkClr xmlns:ahyp="http://schemas.microsoft.com/office/drawing/2018/hyperlinkcolor" val="tx"/>
                    </a:ext>
                  </a:extLst>
                </a:hlinkClick>
              </a:rPr>
              <a:t>Le biopolitique en contexte de pandémie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4" action="ppaction://hlinksldjump">
                  <a:extLst>
                    <a:ext uri="{A12FA001-AC4F-418D-AE19-62706E023703}">
                      <ahyp:hlinkClr xmlns:ahyp="http://schemas.microsoft.com/office/drawing/2018/hyperlinkcolor" val="tx"/>
                    </a:ext>
                  </a:extLst>
                </a:hlinkClick>
              </a:rPr>
              <a:t>Les progrès des techniques biomédicales</a:t>
            </a:r>
            <a:endParaRPr lang="fr-FR" b="1" dirty="0">
              <a:solidFill>
                <a:schemeClr val="bg1"/>
              </a:solidFill>
            </a:endParaRPr>
          </a:p>
          <a:p>
            <a:pPr marL="457200" indent="-457200">
              <a:buAutoNum type="arabicParenR"/>
            </a:pP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Bioéthique et éthique médicale :</a:t>
            </a:r>
            <a:br>
              <a:rPr lang="fr-FR" b="1" dirty="0">
                <a:solidFill>
                  <a:schemeClr val="bg1"/>
                </a:solidFill>
                <a:hlinkClick r:id="rId5" action="ppaction://hlinksldjump">
                  <a:extLst>
                    <a:ext uri="{A12FA001-AC4F-418D-AE19-62706E023703}">
                      <ahyp:hlinkClr xmlns:ahyp="http://schemas.microsoft.com/office/drawing/2018/hyperlinkcolor" val="tx"/>
                    </a:ext>
                  </a:extLst>
                </a:hlinkClick>
              </a:rPr>
            </a:b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présentation</a:t>
            </a:r>
            <a:endParaRPr lang="fr-FR" b="1" dirty="0">
              <a:solidFill>
                <a:schemeClr val="bg1"/>
              </a:solidFill>
            </a:endParaRPr>
          </a:p>
          <a:p>
            <a:pPr marL="914400" lvl="1" indent="-457200">
              <a:buAutoNum type="alphaLcParenR"/>
            </a:pPr>
            <a:r>
              <a:rPr lang="fr-FR" b="1" dirty="0">
                <a:solidFill>
                  <a:schemeClr val="bg1"/>
                </a:solidFill>
                <a:hlinkClick r:id="rId6" action="ppaction://hlinksldjump">
                  <a:extLst>
                    <a:ext uri="{A12FA001-AC4F-418D-AE19-62706E023703}">
                      <ahyp:hlinkClr xmlns:ahyp="http://schemas.microsoft.com/office/drawing/2018/hyperlinkcolor" val="tx"/>
                    </a:ext>
                  </a:extLst>
                </a:hlinkClick>
              </a:rPr>
              <a:t>Définition et historique</a:t>
            </a:r>
            <a:endParaRPr lang="fr-FR" b="1" dirty="0">
              <a:solidFill>
                <a:schemeClr val="bg1"/>
              </a:solidFill>
            </a:endParaRPr>
          </a:p>
          <a:p>
            <a:pPr marL="914400" lvl="1" indent="-457200">
              <a:buAutoNum type="alphaLcParenR"/>
            </a:pPr>
            <a:r>
              <a:rPr lang="fr-FR" b="1" dirty="0">
                <a:solidFill>
                  <a:schemeClr val="bg1"/>
                </a:solidFill>
                <a:hlinkClick r:id="rId7" action="ppaction://hlinksldjump">
                  <a:extLst>
                    <a:ext uri="{A12FA001-AC4F-418D-AE19-62706E023703}">
                      <ahyp:hlinkClr xmlns:ahyp="http://schemas.microsoft.com/office/drawing/2018/hyperlinkcolor" val="tx"/>
                    </a:ext>
                  </a:extLst>
                </a:hlinkClick>
              </a:rPr>
              <a:t>Différences culturelles et enjeux philosophiques</a:t>
            </a:r>
            <a:endParaRPr lang="fr-FR" b="1" dirty="0">
              <a:solidFill>
                <a:schemeClr val="bg1"/>
              </a:solidFill>
            </a:endParaRPr>
          </a:p>
          <a:p>
            <a:pPr marL="457200" indent="-457200">
              <a:buAutoNum type="arabicParenR"/>
            </a:pPr>
            <a:r>
              <a:rPr lang="fr-FR" b="1" dirty="0">
                <a:solidFill>
                  <a:schemeClr val="bg1"/>
                </a:solidFill>
                <a:hlinkClick r:id="rId8" action="ppaction://hlinksldjump">
                  <a:extLst>
                    <a:ext uri="{A12FA001-AC4F-418D-AE19-62706E023703}">
                      <ahyp:hlinkClr xmlns:ahyp="http://schemas.microsoft.com/office/drawing/2018/hyperlinkcolor" val="tx"/>
                    </a:ext>
                  </a:extLst>
                </a:hlinkClick>
              </a:rPr>
              <a:t>Quelques enjeux d’éthique médicale</a:t>
            </a:r>
            <a:endParaRPr lang="fr-FR" b="1" dirty="0">
              <a:solidFill>
                <a:schemeClr val="bg1"/>
              </a:solidFill>
            </a:endParaRPr>
          </a:p>
          <a:p>
            <a:pPr marL="914400" lvl="1" indent="-457200">
              <a:buFont typeface="+mj-lt"/>
              <a:buAutoNum type="alphaLcParenR"/>
            </a:pPr>
            <a:r>
              <a:rPr lang="fr-FR" b="1" dirty="0">
                <a:solidFill>
                  <a:schemeClr val="bg1"/>
                </a:solidFill>
                <a:hlinkClick r:id="rId9" action="ppaction://hlinksldjump">
                  <a:extLst>
                    <a:ext uri="{A12FA001-AC4F-418D-AE19-62706E023703}">
                      <ahyp:hlinkClr xmlns:ahyp="http://schemas.microsoft.com/office/drawing/2018/hyperlinkcolor" val="tx"/>
                    </a:ext>
                  </a:extLst>
                </a:hlinkClick>
              </a:rPr>
              <a:t>Le consentement</a:t>
            </a:r>
            <a:endParaRPr lang="fr-FR" b="1" dirty="0">
              <a:solidFill>
                <a:schemeClr val="bg1"/>
              </a:solidFill>
            </a:endParaRPr>
          </a:p>
          <a:p>
            <a:pPr marL="914400" lvl="1" indent="-457200">
              <a:buFont typeface="+mj-lt"/>
              <a:buAutoNum type="alphaLcParenR"/>
            </a:pPr>
            <a:r>
              <a:rPr lang="fr-FR" b="1" dirty="0">
                <a:solidFill>
                  <a:schemeClr val="bg1"/>
                </a:solidFill>
                <a:hlinkClick r:id="rId10" action="ppaction://hlinksldjump">
                  <a:extLst>
                    <a:ext uri="{A12FA001-AC4F-418D-AE19-62706E023703}">
                      <ahyp:hlinkClr xmlns:ahyp="http://schemas.microsoft.com/office/drawing/2018/hyperlinkcolor" val="tx"/>
                    </a:ext>
                  </a:extLst>
                </a:hlinkClick>
              </a:rPr>
              <a:t>Le secret médical</a:t>
            </a:r>
            <a:endParaRPr lang="fr-FR" b="1" dirty="0">
              <a:solidFill>
                <a:schemeClr val="bg1"/>
              </a:solidFill>
            </a:endParaRPr>
          </a:p>
          <a:p>
            <a:pPr marL="914400" lvl="1" indent="-457200">
              <a:buFont typeface="+mj-lt"/>
              <a:buAutoNum type="alphaLcParenR"/>
            </a:pPr>
            <a:r>
              <a:rPr lang="fr-FR" b="1" dirty="0">
                <a:solidFill>
                  <a:schemeClr val="bg1"/>
                </a:solidFill>
                <a:hlinkClick r:id="rId11" action="ppaction://hlinksldjump">
                  <a:extLst>
                    <a:ext uri="{A12FA001-AC4F-418D-AE19-62706E023703}">
                      <ahyp:hlinkClr xmlns:ahyp="http://schemas.microsoft.com/office/drawing/2018/hyperlinkcolor" val="tx"/>
                    </a:ext>
                  </a:extLst>
                </a:hlinkClick>
              </a:rPr>
              <a:t>La recherche médicale sur l’être humain</a:t>
            </a:r>
            <a:endParaRPr lang="fr-FR" b="1" dirty="0">
              <a:solidFill>
                <a:schemeClr val="bg1"/>
              </a:solidFill>
            </a:endParaRPr>
          </a:p>
        </p:txBody>
      </p:sp>
      <p:sp>
        <p:nvSpPr>
          <p:cNvPr id="5" name="Espace réservé du contenu 2">
            <a:extLst>
              <a:ext uri="{FF2B5EF4-FFF2-40B4-BE49-F238E27FC236}">
                <a16:creationId xmlns:a16="http://schemas.microsoft.com/office/drawing/2014/main" id="{FCC12338-1449-41B3-A4C9-EF93AA35039D}"/>
              </a:ext>
            </a:extLst>
          </p:cNvPr>
          <p:cNvSpPr txBox="1">
            <a:spLocks/>
          </p:cNvSpPr>
          <p:nvPr/>
        </p:nvSpPr>
        <p:spPr>
          <a:xfrm>
            <a:off x="6428508" y="734291"/>
            <a:ext cx="5763491" cy="60128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chemeClr val="bg1"/>
                </a:solidFill>
                <a:hlinkClick r:id="rId12" action="ppaction://hlinksldjump">
                  <a:extLst>
                    <a:ext uri="{A12FA001-AC4F-418D-AE19-62706E023703}">
                      <ahyp:hlinkClr xmlns:ahyp="http://schemas.microsoft.com/office/drawing/2018/hyperlinkcolor" val="tx"/>
                    </a:ext>
                  </a:extLst>
                </a:hlinkClick>
              </a:rPr>
              <a:t>4) Quelques enjeux de bioéthique </a:t>
            </a:r>
            <a:endParaRPr lang="fr-FR" b="1" dirty="0">
              <a:solidFill>
                <a:schemeClr val="bg1"/>
              </a:solidFill>
            </a:endParaRPr>
          </a:p>
          <a:p>
            <a:pPr marL="914400" lvl="1" indent="-457200">
              <a:buAutoNum type="alphaLcParenR"/>
            </a:pPr>
            <a:r>
              <a:rPr lang="fr-FR" b="1" dirty="0">
                <a:solidFill>
                  <a:schemeClr val="bg1"/>
                </a:solidFill>
                <a:hlinkClick r:id="rId13" action="ppaction://hlinksldjump">
                  <a:extLst>
                    <a:ext uri="{A12FA001-AC4F-418D-AE19-62706E023703}">
                      <ahyp:hlinkClr xmlns:ahyp="http://schemas.microsoft.com/office/drawing/2018/hyperlinkcolor" val="tx"/>
                    </a:ext>
                  </a:extLst>
                </a:hlinkClick>
              </a:rPr>
              <a:t>L’AMP</a:t>
            </a:r>
            <a:endParaRPr lang="fr-FR" b="1" dirty="0">
              <a:solidFill>
                <a:schemeClr val="bg1"/>
              </a:solidFill>
            </a:endParaRPr>
          </a:p>
          <a:p>
            <a:pPr marL="914400" lvl="1" indent="-457200">
              <a:buAutoNum type="alphaLcParenR"/>
            </a:pPr>
            <a:r>
              <a:rPr lang="fr-FR" b="1" dirty="0">
                <a:solidFill>
                  <a:schemeClr val="bg1"/>
                </a:solidFill>
                <a:hlinkClick r:id="rId14" action="ppaction://hlinksldjump">
                  <a:extLst>
                    <a:ext uri="{A12FA001-AC4F-418D-AE19-62706E023703}">
                      <ahyp:hlinkClr xmlns:ahyp="http://schemas.microsoft.com/office/drawing/2018/hyperlinkcolor" val="tx"/>
                    </a:ext>
                  </a:extLst>
                </a:hlinkClick>
              </a:rPr>
              <a:t>La GPA</a:t>
            </a:r>
            <a:endParaRPr lang="fr-FR" b="1" dirty="0">
              <a:solidFill>
                <a:schemeClr val="bg1"/>
              </a:solidFill>
            </a:endParaRPr>
          </a:p>
          <a:p>
            <a:pPr marL="914400" lvl="1" indent="-457200">
              <a:buAutoNum type="alphaLcParenR"/>
            </a:pPr>
            <a:r>
              <a:rPr lang="fr-FR" b="1" dirty="0">
                <a:solidFill>
                  <a:schemeClr val="bg1"/>
                </a:solidFill>
                <a:hlinkClick r:id="rId15" action="ppaction://hlinksldjump">
                  <a:extLst>
                    <a:ext uri="{A12FA001-AC4F-418D-AE19-62706E023703}">
                      <ahyp:hlinkClr xmlns:ahyp="http://schemas.microsoft.com/office/drawing/2018/hyperlinkcolor" val="tx"/>
                    </a:ext>
                  </a:extLst>
                </a:hlinkClick>
              </a:rPr>
              <a:t>L’accès aux origines</a:t>
            </a:r>
            <a:endParaRPr lang="fr-FR" b="1" dirty="0">
              <a:solidFill>
                <a:schemeClr val="bg1"/>
              </a:solidFill>
            </a:endParaRPr>
          </a:p>
          <a:p>
            <a:pPr marL="914400" lvl="1" indent="-457200">
              <a:buAutoNum type="alphaLcParenR"/>
            </a:pPr>
            <a:r>
              <a:rPr lang="fr-FR" b="1" dirty="0">
                <a:solidFill>
                  <a:schemeClr val="bg1"/>
                </a:solidFill>
                <a:hlinkClick r:id="rId16" action="ppaction://hlinksldjump">
                  <a:extLst>
                    <a:ext uri="{A12FA001-AC4F-418D-AE19-62706E023703}">
                      <ahyp:hlinkClr xmlns:ahyp="http://schemas.microsoft.com/office/drawing/2018/hyperlinkcolor" val="tx"/>
                    </a:ext>
                  </a:extLst>
                </a:hlinkClick>
              </a:rPr>
              <a:t>Le don d’organes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7" action="ppaction://hlinksldjump">
                  <a:extLst>
                    <a:ext uri="{A12FA001-AC4F-418D-AE19-62706E023703}">
                      <ahyp:hlinkClr xmlns:ahyp="http://schemas.microsoft.com/office/drawing/2018/hyperlinkcolor" val="tx"/>
                    </a:ext>
                  </a:extLst>
                </a:hlinkClick>
              </a:rPr>
              <a:t>Les tests génétiques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8" action="ppaction://hlinksldjump">
                  <a:extLst>
                    <a:ext uri="{A12FA001-AC4F-418D-AE19-62706E023703}">
                      <ahyp:hlinkClr xmlns:ahyp="http://schemas.microsoft.com/office/drawing/2018/hyperlinkcolor" val="tx"/>
                    </a:ext>
                  </a:extLst>
                </a:hlinkClick>
              </a:rPr>
              <a:t>La recherche sur les cellules-souches et les embryons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9" action="ppaction://hlinksldjump">
                  <a:extLst>
                    <a:ext uri="{A12FA001-AC4F-418D-AE19-62706E023703}">
                      <ahyp:hlinkClr xmlns:ahyp="http://schemas.microsoft.com/office/drawing/2018/hyperlinkcolor" val="tx"/>
                    </a:ext>
                  </a:extLst>
                </a:hlinkClick>
              </a:rPr>
              <a:t>Le brevetage du vivant</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20" action="ppaction://hlinksldjump">
                  <a:extLst>
                    <a:ext uri="{A12FA001-AC4F-418D-AE19-62706E023703}">
                      <ahyp:hlinkClr xmlns:ahyp="http://schemas.microsoft.com/office/drawing/2018/hyperlinkcolor" val="tx"/>
                    </a:ext>
                  </a:extLst>
                </a:hlinkClick>
              </a:rPr>
              <a:t>L’euthanasie</a:t>
            </a:r>
            <a:endParaRPr lang="fr-FR" b="1" dirty="0">
              <a:solidFill>
                <a:schemeClr val="bg1"/>
              </a:solidFill>
            </a:endParaRPr>
          </a:p>
          <a:p>
            <a:pPr marL="0" indent="0">
              <a:buNone/>
            </a:pPr>
            <a:r>
              <a:rPr lang="fr-FR" b="1" dirty="0">
                <a:solidFill>
                  <a:schemeClr val="bg1"/>
                </a:solidFill>
              </a:rPr>
              <a:t>5) </a:t>
            </a:r>
            <a:r>
              <a:rPr lang="fr-FR" b="1" dirty="0">
                <a:solidFill>
                  <a:schemeClr val="bg1"/>
                </a:solidFill>
                <a:hlinkClick r:id="rId21" action="ppaction://hlinksldjump">
                  <a:extLst>
                    <a:ext uri="{A12FA001-AC4F-418D-AE19-62706E023703}">
                      <ahyp:hlinkClr xmlns:ahyp="http://schemas.microsoft.com/office/drawing/2018/hyperlinkcolor" val="tx"/>
                    </a:ext>
                  </a:extLst>
                </a:hlinkClick>
              </a:rPr>
              <a:t>De nouveaux défis</a:t>
            </a:r>
            <a:endParaRPr lang="fr-FR" b="1" dirty="0">
              <a:solidFill>
                <a:schemeClr val="bg1"/>
              </a:solidFill>
            </a:endParaRPr>
          </a:p>
          <a:p>
            <a:pPr marL="0" indent="0">
              <a:buNone/>
            </a:pPr>
            <a:r>
              <a:rPr lang="fr-FR" b="1" dirty="0">
                <a:solidFill>
                  <a:schemeClr val="bg1"/>
                </a:solidFill>
              </a:rPr>
              <a:t>6) </a:t>
            </a:r>
            <a:r>
              <a:rPr lang="fr-FR" b="1" dirty="0">
                <a:solidFill>
                  <a:schemeClr val="bg1"/>
                </a:solidFill>
                <a:hlinkClick r:id="rId22" action="ppaction://hlinksldjump">
                  <a:extLst>
                    <a:ext uri="{A12FA001-AC4F-418D-AE19-62706E023703}">
                      <ahyp:hlinkClr xmlns:ahyp="http://schemas.microsoft.com/office/drawing/2018/hyperlinkcolor" val="tx"/>
                    </a:ext>
                  </a:extLst>
                </a:hlinkClick>
              </a:rPr>
              <a:t>Bibliographie</a:t>
            </a:r>
            <a:endParaRPr lang="fr-FR" b="1" dirty="0">
              <a:solidFill>
                <a:schemeClr val="bg1"/>
              </a:solidFill>
            </a:endParaRPr>
          </a:p>
          <a:p>
            <a:pPr marL="0" indent="0">
              <a:buNone/>
            </a:pPr>
            <a:r>
              <a:rPr lang="fr-FR" b="1" dirty="0">
                <a:solidFill>
                  <a:schemeClr val="bg1"/>
                </a:solidFill>
              </a:rPr>
              <a:t>7) </a:t>
            </a:r>
            <a:r>
              <a:rPr lang="fr-FR" b="1" dirty="0">
                <a:solidFill>
                  <a:schemeClr val="bg1"/>
                </a:solidFill>
                <a:hlinkClick r:id="rId23" action="ppaction://hlinksldjump">
                  <a:extLst>
                    <a:ext uri="{A12FA001-AC4F-418D-AE19-62706E023703}">
                      <ahyp:hlinkClr xmlns:ahyp="http://schemas.microsoft.com/office/drawing/2018/hyperlinkcolor" val="tx"/>
                    </a:ext>
                  </a:extLst>
                </a:hlinkClick>
              </a:rPr>
              <a:t>Annexes</a:t>
            </a:r>
            <a:endParaRPr lang="fr-FR" b="1" dirty="0">
              <a:solidFill>
                <a:schemeClr val="bg1"/>
              </a:solidFill>
            </a:endParaRPr>
          </a:p>
          <a:p>
            <a:pPr marL="914400" lvl="1" indent="-457200">
              <a:buAutoNum type="alphaLcParenR"/>
            </a:pPr>
            <a:r>
              <a:rPr lang="fr-FR" b="1" dirty="0">
                <a:solidFill>
                  <a:schemeClr val="bg1"/>
                </a:solidFill>
                <a:hlinkClick r:id="rId24" action="ppaction://hlinksldjump">
                  <a:extLst>
                    <a:ext uri="{A12FA001-AC4F-418D-AE19-62706E023703}">
                      <ahyp:hlinkClr xmlns:ahyp="http://schemas.microsoft.com/office/drawing/2018/hyperlinkcolor" val="tx"/>
                    </a:ext>
                  </a:extLst>
                </a:hlinkClick>
              </a:rPr>
              <a:t>Code de Nuremberg</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5" action="ppaction://hlinksldjump">
                  <a:extLst>
                    <a:ext uri="{A12FA001-AC4F-418D-AE19-62706E023703}">
                      <ahyp:hlinkClr xmlns:ahyp="http://schemas.microsoft.com/office/drawing/2018/hyperlinkcolor" val="tx"/>
                    </a:ext>
                  </a:extLst>
                </a:hlinkClick>
              </a:rPr>
              <a:t>Serment d’Hippocrate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6" action="ppaction://hlinksldjump">
                  <a:extLst>
                    <a:ext uri="{A12FA001-AC4F-418D-AE19-62706E023703}">
                      <ahyp:hlinkClr xmlns:ahyp="http://schemas.microsoft.com/office/drawing/2018/hyperlinkcolor" val="tx"/>
                    </a:ext>
                  </a:extLst>
                </a:hlinkClick>
              </a:rPr>
              <a:t>La loi </a:t>
            </a:r>
            <a:r>
              <a:rPr lang="fr-FR" b="1" dirty="0" err="1">
                <a:solidFill>
                  <a:schemeClr val="bg1"/>
                </a:solidFill>
                <a:hlinkClick r:id="rId26" action="ppaction://hlinksldjump">
                  <a:extLst>
                    <a:ext uri="{A12FA001-AC4F-418D-AE19-62706E023703}">
                      <ahyp:hlinkClr xmlns:ahyp="http://schemas.microsoft.com/office/drawing/2018/hyperlinkcolor" val="tx"/>
                    </a:ext>
                  </a:extLst>
                </a:hlinkClick>
              </a:rPr>
              <a:t>Clayes-Léonetti</a:t>
            </a:r>
            <a:endParaRPr lang="fr-FR" b="1" dirty="0">
              <a:solidFill>
                <a:schemeClr val="bg1"/>
              </a:solidFill>
            </a:endParaRPr>
          </a:p>
        </p:txBody>
      </p:sp>
      <p:sp>
        <p:nvSpPr>
          <p:cNvPr id="4" name="Rectangle : coins arrondis 3">
            <a:extLst>
              <a:ext uri="{FF2B5EF4-FFF2-40B4-BE49-F238E27FC236}">
                <a16:creationId xmlns:a16="http://schemas.microsoft.com/office/drawing/2014/main" id="{17EF6AEE-FD41-4E1C-A912-82836F033CE0}"/>
              </a:ext>
            </a:extLst>
          </p:cNvPr>
          <p:cNvSpPr/>
          <p:nvPr/>
        </p:nvSpPr>
        <p:spPr>
          <a:xfrm>
            <a:off x="39255" y="734291"/>
            <a:ext cx="5692471" cy="466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8163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E071E-EDEC-4A4C-AA89-7FECDF7453F3}"/>
              </a:ext>
            </a:extLst>
          </p:cNvPr>
          <p:cNvSpPr/>
          <p:nvPr/>
        </p:nvSpPr>
        <p:spPr>
          <a:xfrm>
            <a:off x="0" y="0"/>
            <a:ext cx="12192000" cy="1016000"/>
          </a:xfrm>
          <a:prstGeom prst="rect">
            <a:avLst/>
          </a:prstGeom>
          <a:noFill/>
        </p:spPr>
        <p:txBody>
          <a:bodyPr wrap="square" rtlCol="0">
            <a:spAutoFit/>
          </a:bodyPr>
          <a:lstStyle/>
          <a:p>
            <a:pPr algn="ctr"/>
            <a:endParaRPr lang="fr-FR" sz="4000">
              <a:solidFill>
                <a:srgbClr val="0070C0"/>
              </a:solidFill>
              <a:latin typeface="+mj-lt"/>
            </a:endParaRPr>
          </a:p>
        </p:txBody>
      </p:sp>
      <p:sp>
        <p:nvSpPr>
          <p:cNvPr id="3" name="Espace réservé du contenu 2">
            <a:extLst>
              <a:ext uri="{FF2B5EF4-FFF2-40B4-BE49-F238E27FC236}">
                <a16:creationId xmlns:a16="http://schemas.microsoft.com/office/drawing/2014/main" id="{6ADD3F7E-52A9-432C-A8B7-EB7E7F4D3353}"/>
              </a:ext>
            </a:extLst>
          </p:cNvPr>
          <p:cNvSpPr>
            <a:spLocks noGrp="1"/>
          </p:cNvSpPr>
          <p:nvPr>
            <p:ph idx="1"/>
          </p:nvPr>
        </p:nvSpPr>
        <p:spPr>
          <a:xfrm>
            <a:off x="816746" y="1038284"/>
            <a:ext cx="10759736" cy="3116466"/>
          </a:xfrm>
        </p:spPr>
        <p:txBody>
          <a:bodyPr>
            <a:noAutofit/>
          </a:bodyPr>
          <a:lstStyle/>
          <a:p>
            <a:pPr>
              <a:lnSpc>
                <a:spcPct val="80000"/>
              </a:lnSpc>
            </a:pPr>
            <a:r>
              <a:rPr lang="fr-FR" b="1" dirty="0"/>
              <a:t>Aux Etats-Unis, caractère fondateur du « rapport Belmont » (1979). On appelle cette approche </a:t>
            </a:r>
            <a:r>
              <a:rPr lang="fr-FR" b="1" i="1" dirty="0" err="1"/>
              <a:t>principlism</a:t>
            </a:r>
            <a:r>
              <a:rPr lang="fr-FR" b="1" i="1" dirty="0"/>
              <a:t>.</a:t>
            </a:r>
          </a:p>
          <a:p>
            <a:pPr>
              <a:lnSpc>
                <a:spcPct val="80000"/>
              </a:lnSpc>
            </a:pPr>
            <a:r>
              <a:rPr lang="fr-FR" dirty="0"/>
              <a:t>Ce courant est guidé par :</a:t>
            </a:r>
          </a:p>
          <a:p>
            <a:pPr lvl="1">
              <a:lnSpc>
                <a:spcPct val="80000"/>
              </a:lnSpc>
              <a:buFont typeface="Calibri" panose="020F0502020204030204" pitchFamily="34" charset="0"/>
              <a:buChar char="­"/>
            </a:pPr>
            <a:r>
              <a:rPr lang="fr-FR" sz="2800" dirty="0"/>
              <a:t>le </a:t>
            </a:r>
            <a:r>
              <a:rPr lang="fr-FR" sz="2800" b="1" dirty="0"/>
              <a:t>pragmatisme</a:t>
            </a:r>
            <a:r>
              <a:rPr lang="fr-FR" sz="2800" dirty="0"/>
              <a:t>,</a:t>
            </a:r>
          </a:p>
          <a:p>
            <a:pPr lvl="1">
              <a:lnSpc>
                <a:spcPct val="80000"/>
              </a:lnSpc>
              <a:buFont typeface="Calibri" panose="020F0502020204030204" pitchFamily="34" charset="0"/>
              <a:buChar char="­"/>
            </a:pPr>
            <a:r>
              <a:rPr lang="fr-FR" sz="2800" b="1" dirty="0"/>
              <a:t>l’utilitarisme : la personne est propriétaire de son corps.</a:t>
            </a:r>
          </a:p>
          <a:p>
            <a:pPr lvl="1">
              <a:lnSpc>
                <a:spcPct val="80000"/>
              </a:lnSpc>
              <a:buFont typeface="Calibri" panose="020F0502020204030204" pitchFamily="34" charset="0"/>
              <a:buChar char="­"/>
            </a:pPr>
            <a:r>
              <a:rPr lang="fr-FR" sz="2800" dirty="0"/>
              <a:t>et l’attention aux cas </a:t>
            </a:r>
            <a:r>
              <a:rPr lang="fr-FR" sz="2800" b="1" dirty="0"/>
              <a:t>particuliers : approche casuistique</a:t>
            </a:r>
            <a:r>
              <a:rPr lang="fr-FR" sz="2800" dirty="0"/>
              <a:t>, à partir d’analyse de cas. Jurisprudence (</a:t>
            </a:r>
            <a:r>
              <a:rPr lang="fr-FR" sz="2800" i="1" dirty="0" err="1"/>
              <a:t>common</a:t>
            </a:r>
            <a:r>
              <a:rPr lang="fr-FR" sz="2800" i="1" dirty="0"/>
              <a:t> </a:t>
            </a:r>
            <a:r>
              <a:rPr lang="fr-FR" sz="2800" i="1" dirty="0" err="1"/>
              <a:t>law</a:t>
            </a:r>
            <a:r>
              <a:rPr lang="fr-FR" sz="2800" dirty="0"/>
              <a:t>), plus que code.</a:t>
            </a:r>
          </a:p>
          <a:p>
            <a:pPr lvl="1">
              <a:lnSpc>
                <a:spcPct val="80000"/>
              </a:lnSpc>
              <a:buFont typeface="Calibri" panose="020F0502020204030204" pitchFamily="34" charset="0"/>
              <a:buChar char="­"/>
            </a:pPr>
            <a:endParaRPr lang="fr-FR" sz="2800" dirty="0"/>
          </a:p>
          <a:p>
            <a:pPr lvl="1">
              <a:lnSpc>
                <a:spcPct val="80000"/>
              </a:lnSpc>
              <a:buFont typeface="Calibri" panose="020F0502020204030204" pitchFamily="34" charset="0"/>
              <a:buChar char="­"/>
            </a:pPr>
            <a:endParaRPr lang="fr-FR" sz="2800" b="1" dirty="0"/>
          </a:p>
        </p:txBody>
      </p:sp>
    </p:spTree>
    <p:extLst>
      <p:ext uri="{BB962C8B-B14F-4D97-AF65-F5344CB8AC3E}">
        <p14:creationId xmlns:p14="http://schemas.microsoft.com/office/powerpoint/2010/main" val="415097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FBE0A1-0BDF-4FA4-81A1-DEB3FBC6D2A6}"/>
              </a:ext>
            </a:extLst>
          </p:cNvPr>
          <p:cNvSpPr/>
          <p:nvPr/>
        </p:nvSpPr>
        <p:spPr>
          <a:xfrm>
            <a:off x="6393398" y="1075867"/>
            <a:ext cx="5592932" cy="2256580"/>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0D2F7F7-3F34-41FF-ACE3-E158E75E3989}"/>
              </a:ext>
            </a:extLst>
          </p:cNvPr>
          <p:cNvSpPr/>
          <p:nvPr/>
        </p:nvSpPr>
        <p:spPr>
          <a:xfrm>
            <a:off x="355107" y="3429000"/>
            <a:ext cx="5592932" cy="3203313"/>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A16550B3-2439-4988-BA8C-94B9C8C972A1}"/>
              </a:ext>
            </a:extLst>
          </p:cNvPr>
          <p:cNvSpPr/>
          <p:nvPr/>
        </p:nvSpPr>
        <p:spPr>
          <a:xfrm>
            <a:off x="6414115" y="3428999"/>
            <a:ext cx="5592932" cy="3203313"/>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42EE071E-EDEC-4A4C-AA89-7FECDF7453F3}"/>
              </a:ext>
            </a:extLst>
          </p:cNvPr>
          <p:cNvSpPr/>
          <p:nvPr/>
        </p:nvSpPr>
        <p:spPr>
          <a:xfrm>
            <a:off x="0" y="0"/>
            <a:ext cx="12192000" cy="1016000"/>
          </a:xfrm>
          <a:prstGeom prst="rect">
            <a:avLst/>
          </a:prstGeom>
          <a:noFill/>
        </p:spPr>
        <p:txBody>
          <a:bodyPr wrap="square" rtlCol="0">
            <a:spAutoFit/>
          </a:bodyPr>
          <a:lstStyle/>
          <a:p>
            <a:pPr algn="ctr"/>
            <a:endParaRPr lang="fr-FR" sz="4000">
              <a:solidFill>
                <a:srgbClr val="0070C0"/>
              </a:solidFill>
              <a:latin typeface="+mj-lt"/>
            </a:endParaRPr>
          </a:p>
        </p:txBody>
      </p:sp>
      <p:sp>
        <p:nvSpPr>
          <p:cNvPr id="3" name="Espace réservé du contenu 2">
            <a:extLst>
              <a:ext uri="{FF2B5EF4-FFF2-40B4-BE49-F238E27FC236}">
                <a16:creationId xmlns:a16="http://schemas.microsoft.com/office/drawing/2014/main" id="{6ADD3F7E-52A9-432C-A8B7-EB7E7F4D3353}"/>
              </a:ext>
            </a:extLst>
          </p:cNvPr>
          <p:cNvSpPr>
            <a:spLocks noGrp="1"/>
          </p:cNvSpPr>
          <p:nvPr>
            <p:ph idx="1"/>
          </p:nvPr>
        </p:nvSpPr>
        <p:spPr>
          <a:xfrm>
            <a:off x="828583" y="361589"/>
            <a:ext cx="10928949" cy="629320"/>
          </a:xfrm>
        </p:spPr>
        <p:txBody>
          <a:bodyPr>
            <a:noAutofit/>
          </a:bodyPr>
          <a:lstStyle/>
          <a:p>
            <a:pPr>
              <a:lnSpc>
                <a:spcPct val="80000"/>
              </a:lnSpc>
            </a:pPr>
            <a:r>
              <a:rPr lang="fr-FR" b="1" dirty="0"/>
              <a:t>La bioéthique américaine est guidée par quatre grands principes :</a:t>
            </a:r>
          </a:p>
          <a:p>
            <a:pPr>
              <a:lnSpc>
                <a:spcPct val="80000"/>
              </a:lnSpc>
            </a:pPr>
            <a:endParaRPr lang="fr-FR" dirty="0"/>
          </a:p>
        </p:txBody>
      </p:sp>
      <p:sp>
        <p:nvSpPr>
          <p:cNvPr id="7" name="ZoneTexte 6">
            <a:extLst>
              <a:ext uri="{FF2B5EF4-FFF2-40B4-BE49-F238E27FC236}">
                <a16:creationId xmlns:a16="http://schemas.microsoft.com/office/drawing/2014/main" id="{4C9465A9-B250-413A-B453-D1B037607728}"/>
              </a:ext>
            </a:extLst>
          </p:cNvPr>
          <p:cNvSpPr txBox="1"/>
          <p:nvPr/>
        </p:nvSpPr>
        <p:spPr>
          <a:xfrm>
            <a:off x="355107" y="1112553"/>
            <a:ext cx="5386141" cy="2169184"/>
          </a:xfrm>
          <a:prstGeom prst="rect">
            <a:avLst/>
          </a:prstGeom>
          <a:noFill/>
        </p:spPr>
        <p:txBody>
          <a:bodyPr wrap="square">
            <a:spAutoFit/>
          </a:bodyPr>
          <a:lstStyle/>
          <a:p>
            <a:pPr marL="88900" lvl="1" algn="ctr">
              <a:lnSpc>
                <a:spcPct val="80000"/>
              </a:lnSpc>
            </a:pPr>
            <a:r>
              <a:rPr lang="fr-FR" sz="2800" dirty="0"/>
              <a:t>le principe du </a:t>
            </a:r>
            <a:r>
              <a:rPr lang="fr-FR" sz="2800" b="1" dirty="0"/>
              <a:t>respect de l’autonomie</a:t>
            </a:r>
          </a:p>
          <a:p>
            <a:pPr marL="88900" lvl="1">
              <a:lnSpc>
                <a:spcPct val="80000"/>
              </a:lnSpc>
            </a:pPr>
            <a:r>
              <a:rPr lang="fr-FR" sz="2800" dirty="0"/>
              <a:t>il</a:t>
            </a:r>
            <a:r>
              <a:rPr lang="fr-FR" sz="2800" b="1" dirty="0"/>
              <a:t> </a:t>
            </a:r>
            <a:r>
              <a:rPr lang="fr-FR" sz="2800" dirty="0"/>
              <a:t>« subordonne l’intervention biomédicale au consentement informé et libre de la personne concernée » (</a:t>
            </a:r>
            <a:r>
              <a:rPr lang="fr-FR" sz="2800" dirty="0" err="1"/>
              <a:t>Hottois</a:t>
            </a:r>
            <a:r>
              <a:rPr lang="fr-FR" sz="2800" dirty="0"/>
              <a:t>, </a:t>
            </a:r>
            <a:r>
              <a:rPr lang="fr-FR" sz="2800" i="1" dirty="0" err="1"/>
              <a:t>Universalis</a:t>
            </a:r>
            <a:r>
              <a:rPr lang="fr-FR" sz="2800" dirty="0"/>
              <a:t>)</a:t>
            </a:r>
          </a:p>
        </p:txBody>
      </p:sp>
      <p:sp>
        <p:nvSpPr>
          <p:cNvPr id="8" name="ZoneTexte 7">
            <a:extLst>
              <a:ext uri="{FF2B5EF4-FFF2-40B4-BE49-F238E27FC236}">
                <a16:creationId xmlns:a16="http://schemas.microsoft.com/office/drawing/2014/main" id="{19255392-4148-4150-A768-652BEF8EA225}"/>
              </a:ext>
            </a:extLst>
          </p:cNvPr>
          <p:cNvSpPr txBox="1"/>
          <p:nvPr/>
        </p:nvSpPr>
        <p:spPr>
          <a:xfrm>
            <a:off x="6393398" y="1161077"/>
            <a:ext cx="5170301" cy="1479764"/>
          </a:xfrm>
          <a:prstGeom prst="rect">
            <a:avLst/>
          </a:prstGeom>
          <a:noFill/>
        </p:spPr>
        <p:txBody>
          <a:bodyPr wrap="square">
            <a:spAutoFit/>
          </a:bodyPr>
          <a:lstStyle/>
          <a:p>
            <a:pPr lvl="1" algn="ctr">
              <a:lnSpc>
                <a:spcPct val="80000"/>
              </a:lnSpc>
            </a:pPr>
            <a:r>
              <a:rPr lang="fr-FR" sz="2800" dirty="0"/>
              <a:t>le principe de </a:t>
            </a:r>
            <a:r>
              <a:rPr lang="fr-FR" sz="2800" b="1" dirty="0"/>
              <a:t>bienfaisance</a:t>
            </a:r>
          </a:p>
          <a:p>
            <a:pPr lvl="1">
              <a:lnSpc>
                <a:spcPct val="80000"/>
              </a:lnSpc>
            </a:pPr>
            <a:r>
              <a:rPr lang="fr-FR" sz="2800" dirty="0"/>
              <a:t>« exige la visée du bien de cette personne sous réserve de son consentement »</a:t>
            </a:r>
          </a:p>
        </p:txBody>
      </p:sp>
      <p:sp>
        <p:nvSpPr>
          <p:cNvPr id="10" name="ZoneTexte 9">
            <a:extLst>
              <a:ext uri="{FF2B5EF4-FFF2-40B4-BE49-F238E27FC236}">
                <a16:creationId xmlns:a16="http://schemas.microsoft.com/office/drawing/2014/main" id="{5DE5F504-5900-431A-B0BD-6E322AEB38D5}"/>
              </a:ext>
            </a:extLst>
          </p:cNvPr>
          <p:cNvSpPr txBox="1"/>
          <p:nvPr/>
        </p:nvSpPr>
        <p:spPr>
          <a:xfrm>
            <a:off x="6462944" y="3392314"/>
            <a:ext cx="5517468" cy="3203313"/>
          </a:xfrm>
          <a:prstGeom prst="rect">
            <a:avLst/>
          </a:prstGeom>
          <a:noFill/>
        </p:spPr>
        <p:txBody>
          <a:bodyPr wrap="square">
            <a:spAutoFit/>
          </a:bodyPr>
          <a:lstStyle/>
          <a:p>
            <a:pPr marL="0" lvl="1" algn="ctr">
              <a:lnSpc>
                <a:spcPct val="80000"/>
              </a:lnSpc>
            </a:pPr>
            <a:r>
              <a:rPr lang="fr-FR" sz="2800" dirty="0"/>
              <a:t>le principe de </a:t>
            </a:r>
            <a:r>
              <a:rPr lang="fr-FR" sz="2800" b="1" dirty="0"/>
              <a:t>non-malfaisance</a:t>
            </a:r>
          </a:p>
          <a:p>
            <a:pPr marL="0" lvl="1" algn="just">
              <a:lnSpc>
                <a:spcPct val="80000"/>
              </a:lnSpc>
            </a:pPr>
            <a:r>
              <a:rPr lang="fr-FR" sz="2800" dirty="0"/>
              <a:t>«</a:t>
            </a:r>
            <a:r>
              <a:rPr lang="fr-FR" sz="2800" b="1" dirty="0"/>
              <a:t> </a:t>
            </a:r>
            <a:r>
              <a:rPr lang="fr-FR" sz="2800" dirty="0"/>
              <a:t>parfois compris comme répétant le primum </a:t>
            </a:r>
            <a:r>
              <a:rPr lang="fr-FR" sz="2800" i="1" dirty="0"/>
              <a:t>non </a:t>
            </a:r>
            <a:r>
              <a:rPr lang="fr-FR" sz="2800" i="1" dirty="0" err="1"/>
              <a:t>nocere</a:t>
            </a:r>
            <a:r>
              <a:rPr lang="fr-FR" sz="2800" i="1" dirty="0"/>
              <a:t> </a:t>
            </a:r>
            <a:r>
              <a:rPr lang="fr-FR" sz="2800" dirty="0"/>
              <a:t>(« d’abord ne pas nuire ») de la morale médicale traditionnelle, limite l’usage abusif du PA : le patient ne peut exiger que le médecin intervienne en un sens contraire à ses propres convictions morales »</a:t>
            </a:r>
            <a:endParaRPr lang="fr-FR" sz="2800" b="1" dirty="0"/>
          </a:p>
        </p:txBody>
      </p:sp>
      <p:sp>
        <p:nvSpPr>
          <p:cNvPr id="12" name="ZoneTexte 11">
            <a:extLst>
              <a:ext uri="{FF2B5EF4-FFF2-40B4-BE49-F238E27FC236}">
                <a16:creationId xmlns:a16="http://schemas.microsoft.com/office/drawing/2014/main" id="{EFF7E6AF-F44A-4FE3-8296-75BA0321E60A}"/>
              </a:ext>
            </a:extLst>
          </p:cNvPr>
          <p:cNvSpPr txBox="1"/>
          <p:nvPr/>
        </p:nvSpPr>
        <p:spPr>
          <a:xfrm>
            <a:off x="0" y="3429000"/>
            <a:ext cx="5899210" cy="3203313"/>
          </a:xfrm>
          <a:prstGeom prst="rect">
            <a:avLst/>
          </a:prstGeom>
          <a:noFill/>
        </p:spPr>
        <p:txBody>
          <a:bodyPr wrap="square">
            <a:spAutoFit/>
          </a:bodyPr>
          <a:lstStyle/>
          <a:p>
            <a:pPr lvl="1" algn="ctr">
              <a:lnSpc>
                <a:spcPct val="80000"/>
              </a:lnSpc>
            </a:pPr>
            <a:r>
              <a:rPr lang="fr-FR" sz="2800" dirty="0"/>
              <a:t>le principe </a:t>
            </a:r>
            <a:r>
              <a:rPr lang="fr-FR" sz="2800" b="1" dirty="0"/>
              <a:t>de justice</a:t>
            </a:r>
            <a:r>
              <a:rPr lang="fr-FR" sz="2800" dirty="0"/>
              <a:t>,</a:t>
            </a:r>
          </a:p>
          <a:p>
            <a:pPr lvl="1">
              <a:lnSpc>
                <a:spcPct val="80000"/>
              </a:lnSpc>
            </a:pPr>
            <a:r>
              <a:rPr lang="fr-FR" sz="2800" dirty="0"/>
              <a:t>« on déborde de l’éthique interpersonnelle (la relation médecin-patient) pour prendre en compte le cadre économique et social des pratiques biomédicales »; il désigne l’exigence d’une répartition équitable des ressources médicales.</a:t>
            </a:r>
          </a:p>
        </p:txBody>
      </p:sp>
      <p:sp>
        <p:nvSpPr>
          <p:cNvPr id="13" name="Rectangle 12">
            <a:extLst>
              <a:ext uri="{FF2B5EF4-FFF2-40B4-BE49-F238E27FC236}">
                <a16:creationId xmlns:a16="http://schemas.microsoft.com/office/drawing/2014/main" id="{B063A0B3-3FCF-4EED-9E1C-908CBCBD4B5D}"/>
              </a:ext>
            </a:extLst>
          </p:cNvPr>
          <p:cNvSpPr/>
          <p:nvPr/>
        </p:nvSpPr>
        <p:spPr>
          <a:xfrm>
            <a:off x="355107" y="1075867"/>
            <a:ext cx="5592932" cy="22565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4232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3A0B3-3FCF-4EED-9E1C-908CBCBD4B5D}"/>
              </a:ext>
            </a:extLst>
          </p:cNvPr>
          <p:cNvSpPr/>
          <p:nvPr/>
        </p:nvSpPr>
        <p:spPr>
          <a:xfrm>
            <a:off x="355107" y="1075867"/>
            <a:ext cx="5592932" cy="2256580"/>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0D2F7F7-3F34-41FF-ACE3-E158E75E3989}"/>
              </a:ext>
            </a:extLst>
          </p:cNvPr>
          <p:cNvSpPr/>
          <p:nvPr/>
        </p:nvSpPr>
        <p:spPr>
          <a:xfrm>
            <a:off x="355107" y="3429000"/>
            <a:ext cx="5592932" cy="3203313"/>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A16550B3-2439-4988-BA8C-94B9C8C972A1}"/>
              </a:ext>
            </a:extLst>
          </p:cNvPr>
          <p:cNvSpPr/>
          <p:nvPr/>
        </p:nvSpPr>
        <p:spPr>
          <a:xfrm>
            <a:off x="6414115" y="3428999"/>
            <a:ext cx="5592932" cy="3203313"/>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42EE071E-EDEC-4A4C-AA89-7FECDF7453F3}"/>
              </a:ext>
            </a:extLst>
          </p:cNvPr>
          <p:cNvSpPr/>
          <p:nvPr/>
        </p:nvSpPr>
        <p:spPr>
          <a:xfrm>
            <a:off x="0" y="0"/>
            <a:ext cx="12192000" cy="1016000"/>
          </a:xfrm>
          <a:prstGeom prst="rect">
            <a:avLst/>
          </a:prstGeom>
          <a:noFill/>
        </p:spPr>
        <p:txBody>
          <a:bodyPr wrap="square" rtlCol="0">
            <a:spAutoFit/>
          </a:bodyPr>
          <a:lstStyle/>
          <a:p>
            <a:pPr algn="ctr"/>
            <a:endParaRPr lang="fr-FR" sz="4000">
              <a:solidFill>
                <a:srgbClr val="0070C0"/>
              </a:solidFill>
              <a:latin typeface="+mj-lt"/>
            </a:endParaRPr>
          </a:p>
        </p:txBody>
      </p:sp>
      <p:sp>
        <p:nvSpPr>
          <p:cNvPr id="3" name="Espace réservé du contenu 2">
            <a:extLst>
              <a:ext uri="{FF2B5EF4-FFF2-40B4-BE49-F238E27FC236}">
                <a16:creationId xmlns:a16="http://schemas.microsoft.com/office/drawing/2014/main" id="{6ADD3F7E-52A9-432C-A8B7-EB7E7F4D3353}"/>
              </a:ext>
            </a:extLst>
          </p:cNvPr>
          <p:cNvSpPr>
            <a:spLocks noGrp="1"/>
          </p:cNvSpPr>
          <p:nvPr>
            <p:ph idx="1"/>
          </p:nvPr>
        </p:nvSpPr>
        <p:spPr>
          <a:xfrm>
            <a:off x="828583" y="361589"/>
            <a:ext cx="10928949" cy="629320"/>
          </a:xfrm>
        </p:spPr>
        <p:txBody>
          <a:bodyPr>
            <a:noAutofit/>
          </a:bodyPr>
          <a:lstStyle/>
          <a:p>
            <a:pPr>
              <a:lnSpc>
                <a:spcPct val="80000"/>
              </a:lnSpc>
            </a:pPr>
            <a:r>
              <a:rPr lang="fr-FR" b="1" dirty="0"/>
              <a:t>La bioéthique américaine est guidée par quatre grands principes :</a:t>
            </a:r>
          </a:p>
          <a:p>
            <a:pPr>
              <a:lnSpc>
                <a:spcPct val="80000"/>
              </a:lnSpc>
            </a:pPr>
            <a:endParaRPr lang="fr-FR" dirty="0"/>
          </a:p>
        </p:txBody>
      </p:sp>
      <p:sp>
        <p:nvSpPr>
          <p:cNvPr id="7" name="ZoneTexte 6">
            <a:extLst>
              <a:ext uri="{FF2B5EF4-FFF2-40B4-BE49-F238E27FC236}">
                <a16:creationId xmlns:a16="http://schemas.microsoft.com/office/drawing/2014/main" id="{4C9465A9-B250-413A-B453-D1B037607728}"/>
              </a:ext>
            </a:extLst>
          </p:cNvPr>
          <p:cNvSpPr txBox="1"/>
          <p:nvPr/>
        </p:nvSpPr>
        <p:spPr>
          <a:xfrm>
            <a:off x="355107" y="1112553"/>
            <a:ext cx="5386141" cy="2169184"/>
          </a:xfrm>
          <a:prstGeom prst="rect">
            <a:avLst/>
          </a:prstGeom>
          <a:noFill/>
        </p:spPr>
        <p:txBody>
          <a:bodyPr wrap="square">
            <a:spAutoFit/>
          </a:bodyPr>
          <a:lstStyle/>
          <a:p>
            <a:pPr marL="88900" lvl="1" algn="ctr">
              <a:lnSpc>
                <a:spcPct val="80000"/>
              </a:lnSpc>
            </a:pPr>
            <a:r>
              <a:rPr lang="fr-FR" sz="2800" dirty="0"/>
              <a:t>le principe du </a:t>
            </a:r>
            <a:r>
              <a:rPr lang="fr-FR" sz="2800" b="1" dirty="0"/>
              <a:t>respect de l’autonomie</a:t>
            </a:r>
          </a:p>
          <a:p>
            <a:pPr marL="88900" lvl="1">
              <a:lnSpc>
                <a:spcPct val="80000"/>
              </a:lnSpc>
            </a:pPr>
            <a:r>
              <a:rPr lang="fr-FR" sz="2800" dirty="0"/>
              <a:t>il</a:t>
            </a:r>
            <a:r>
              <a:rPr lang="fr-FR" sz="2800" b="1" dirty="0"/>
              <a:t> </a:t>
            </a:r>
            <a:r>
              <a:rPr lang="fr-FR" sz="2800" dirty="0"/>
              <a:t>« subordonne l’intervention biomédicale au consentement informé et libre de la personne concernée » (</a:t>
            </a:r>
            <a:r>
              <a:rPr lang="fr-FR" sz="2800" dirty="0" err="1"/>
              <a:t>Hottois</a:t>
            </a:r>
            <a:r>
              <a:rPr lang="fr-FR" sz="2800" dirty="0"/>
              <a:t>, </a:t>
            </a:r>
            <a:r>
              <a:rPr lang="fr-FR" sz="2800" i="1" dirty="0" err="1"/>
              <a:t>Universalis</a:t>
            </a:r>
            <a:r>
              <a:rPr lang="fr-FR" sz="2800" dirty="0"/>
              <a:t>)</a:t>
            </a:r>
          </a:p>
        </p:txBody>
      </p:sp>
      <p:sp>
        <p:nvSpPr>
          <p:cNvPr id="8" name="ZoneTexte 7">
            <a:extLst>
              <a:ext uri="{FF2B5EF4-FFF2-40B4-BE49-F238E27FC236}">
                <a16:creationId xmlns:a16="http://schemas.microsoft.com/office/drawing/2014/main" id="{19255392-4148-4150-A768-652BEF8EA225}"/>
              </a:ext>
            </a:extLst>
          </p:cNvPr>
          <p:cNvSpPr txBox="1"/>
          <p:nvPr/>
        </p:nvSpPr>
        <p:spPr>
          <a:xfrm>
            <a:off x="6393398" y="1161077"/>
            <a:ext cx="5170301" cy="1479764"/>
          </a:xfrm>
          <a:prstGeom prst="rect">
            <a:avLst/>
          </a:prstGeom>
          <a:noFill/>
        </p:spPr>
        <p:txBody>
          <a:bodyPr wrap="square">
            <a:spAutoFit/>
          </a:bodyPr>
          <a:lstStyle/>
          <a:p>
            <a:pPr lvl="1" algn="ctr">
              <a:lnSpc>
                <a:spcPct val="80000"/>
              </a:lnSpc>
            </a:pPr>
            <a:r>
              <a:rPr lang="fr-FR" sz="2800" dirty="0"/>
              <a:t>le principe de </a:t>
            </a:r>
            <a:r>
              <a:rPr lang="fr-FR" sz="2800" b="1" dirty="0"/>
              <a:t>bienfaisance</a:t>
            </a:r>
          </a:p>
          <a:p>
            <a:pPr lvl="1">
              <a:lnSpc>
                <a:spcPct val="80000"/>
              </a:lnSpc>
            </a:pPr>
            <a:r>
              <a:rPr lang="fr-FR" sz="2800" dirty="0"/>
              <a:t>« exige la visée du bien de cette personne sous réserve de son consentement »</a:t>
            </a:r>
          </a:p>
        </p:txBody>
      </p:sp>
      <p:sp>
        <p:nvSpPr>
          <p:cNvPr id="10" name="ZoneTexte 9">
            <a:extLst>
              <a:ext uri="{FF2B5EF4-FFF2-40B4-BE49-F238E27FC236}">
                <a16:creationId xmlns:a16="http://schemas.microsoft.com/office/drawing/2014/main" id="{5DE5F504-5900-431A-B0BD-6E322AEB38D5}"/>
              </a:ext>
            </a:extLst>
          </p:cNvPr>
          <p:cNvSpPr txBox="1"/>
          <p:nvPr/>
        </p:nvSpPr>
        <p:spPr>
          <a:xfrm>
            <a:off x="6462944" y="3392314"/>
            <a:ext cx="5517468" cy="3203313"/>
          </a:xfrm>
          <a:prstGeom prst="rect">
            <a:avLst/>
          </a:prstGeom>
          <a:noFill/>
        </p:spPr>
        <p:txBody>
          <a:bodyPr wrap="square">
            <a:spAutoFit/>
          </a:bodyPr>
          <a:lstStyle/>
          <a:p>
            <a:pPr marL="0" lvl="1" algn="ctr">
              <a:lnSpc>
                <a:spcPct val="80000"/>
              </a:lnSpc>
            </a:pPr>
            <a:r>
              <a:rPr lang="fr-FR" sz="2800" dirty="0"/>
              <a:t>le principe de </a:t>
            </a:r>
            <a:r>
              <a:rPr lang="fr-FR" sz="2800" b="1" dirty="0"/>
              <a:t>non-malfaisance</a:t>
            </a:r>
          </a:p>
          <a:p>
            <a:pPr marL="0" lvl="1" algn="just">
              <a:lnSpc>
                <a:spcPct val="80000"/>
              </a:lnSpc>
            </a:pPr>
            <a:r>
              <a:rPr lang="fr-FR" sz="2800" dirty="0"/>
              <a:t>«</a:t>
            </a:r>
            <a:r>
              <a:rPr lang="fr-FR" sz="2800" b="1" dirty="0"/>
              <a:t> </a:t>
            </a:r>
            <a:r>
              <a:rPr lang="fr-FR" sz="2800" dirty="0"/>
              <a:t>parfois compris comme répétant le primum </a:t>
            </a:r>
            <a:r>
              <a:rPr lang="fr-FR" sz="2800" i="1" dirty="0"/>
              <a:t>non </a:t>
            </a:r>
            <a:r>
              <a:rPr lang="fr-FR" sz="2800" i="1" dirty="0" err="1"/>
              <a:t>nocere</a:t>
            </a:r>
            <a:r>
              <a:rPr lang="fr-FR" sz="2800" i="1" dirty="0"/>
              <a:t> </a:t>
            </a:r>
            <a:r>
              <a:rPr lang="fr-FR" sz="2800" dirty="0"/>
              <a:t>(« d’abord ne pas nuire ») de la morale médicale traditionnelle, limite l’usage abusif du PA : le patient ne peut exiger que le médecin intervienne en un sens contraire à ses propres convictions morales »</a:t>
            </a:r>
            <a:endParaRPr lang="fr-FR" sz="2800" b="1" dirty="0"/>
          </a:p>
        </p:txBody>
      </p:sp>
      <p:sp>
        <p:nvSpPr>
          <p:cNvPr id="12" name="ZoneTexte 11">
            <a:extLst>
              <a:ext uri="{FF2B5EF4-FFF2-40B4-BE49-F238E27FC236}">
                <a16:creationId xmlns:a16="http://schemas.microsoft.com/office/drawing/2014/main" id="{EFF7E6AF-F44A-4FE3-8296-75BA0321E60A}"/>
              </a:ext>
            </a:extLst>
          </p:cNvPr>
          <p:cNvSpPr txBox="1"/>
          <p:nvPr/>
        </p:nvSpPr>
        <p:spPr>
          <a:xfrm>
            <a:off x="0" y="3429000"/>
            <a:ext cx="5899210" cy="3203313"/>
          </a:xfrm>
          <a:prstGeom prst="rect">
            <a:avLst/>
          </a:prstGeom>
          <a:noFill/>
        </p:spPr>
        <p:txBody>
          <a:bodyPr wrap="square">
            <a:spAutoFit/>
          </a:bodyPr>
          <a:lstStyle/>
          <a:p>
            <a:pPr lvl="1" algn="ctr">
              <a:lnSpc>
                <a:spcPct val="80000"/>
              </a:lnSpc>
            </a:pPr>
            <a:r>
              <a:rPr lang="fr-FR" sz="2800" dirty="0"/>
              <a:t>le principe </a:t>
            </a:r>
            <a:r>
              <a:rPr lang="fr-FR" sz="2800" b="1" dirty="0"/>
              <a:t>de justice</a:t>
            </a:r>
            <a:r>
              <a:rPr lang="fr-FR" sz="2800" dirty="0"/>
              <a:t>,</a:t>
            </a:r>
          </a:p>
          <a:p>
            <a:pPr lvl="1">
              <a:lnSpc>
                <a:spcPct val="80000"/>
              </a:lnSpc>
            </a:pPr>
            <a:r>
              <a:rPr lang="fr-FR" sz="2800" dirty="0"/>
              <a:t>« on déborde de l’éthique interpersonnelle (la relation médecin-patient) pour prendre en compte le cadre économique et social des pratiques biomédicales »; il désigne l’exigence d’une répartition équitable des ressources médicales.</a:t>
            </a:r>
          </a:p>
        </p:txBody>
      </p:sp>
      <p:sp>
        <p:nvSpPr>
          <p:cNvPr id="14" name="Rectangle 13">
            <a:extLst>
              <a:ext uri="{FF2B5EF4-FFF2-40B4-BE49-F238E27FC236}">
                <a16:creationId xmlns:a16="http://schemas.microsoft.com/office/drawing/2014/main" id="{E6FBE0A1-0BDF-4FA4-81A1-DEB3FBC6D2A6}"/>
              </a:ext>
            </a:extLst>
          </p:cNvPr>
          <p:cNvSpPr/>
          <p:nvPr/>
        </p:nvSpPr>
        <p:spPr>
          <a:xfrm>
            <a:off x="6393398" y="1075867"/>
            <a:ext cx="5592932" cy="22565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23065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3A0B3-3FCF-4EED-9E1C-908CBCBD4B5D}"/>
              </a:ext>
            </a:extLst>
          </p:cNvPr>
          <p:cNvSpPr/>
          <p:nvPr/>
        </p:nvSpPr>
        <p:spPr>
          <a:xfrm>
            <a:off x="355107" y="1075867"/>
            <a:ext cx="5592932" cy="2256580"/>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E6FBE0A1-0BDF-4FA4-81A1-DEB3FBC6D2A6}"/>
              </a:ext>
            </a:extLst>
          </p:cNvPr>
          <p:cNvSpPr/>
          <p:nvPr/>
        </p:nvSpPr>
        <p:spPr>
          <a:xfrm>
            <a:off x="6393398" y="1075867"/>
            <a:ext cx="5592932" cy="2256580"/>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0D2F7F7-3F34-41FF-ACE3-E158E75E3989}"/>
              </a:ext>
            </a:extLst>
          </p:cNvPr>
          <p:cNvSpPr/>
          <p:nvPr/>
        </p:nvSpPr>
        <p:spPr>
          <a:xfrm>
            <a:off x="355107" y="3429000"/>
            <a:ext cx="5592932" cy="3203313"/>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42EE071E-EDEC-4A4C-AA89-7FECDF7453F3}"/>
              </a:ext>
            </a:extLst>
          </p:cNvPr>
          <p:cNvSpPr/>
          <p:nvPr/>
        </p:nvSpPr>
        <p:spPr>
          <a:xfrm>
            <a:off x="0" y="0"/>
            <a:ext cx="12192000" cy="1016000"/>
          </a:xfrm>
          <a:prstGeom prst="rect">
            <a:avLst/>
          </a:prstGeom>
          <a:noFill/>
        </p:spPr>
        <p:txBody>
          <a:bodyPr wrap="square" rtlCol="0">
            <a:spAutoFit/>
          </a:bodyPr>
          <a:lstStyle/>
          <a:p>
            <a:pPr algn="ctr"/>
            <a:endParaRPr lang="fr-FR" sz="4000">
              <a:solidFill>
                <a:srgbClr val="0070C0"/>
              </a:solidFill>
              <a:latin typeface="+mj-lt"/>
            </a:endParaRPr>
          </a:p>
        </p:txBody>
      </p:sp>
      <p:sp>
        <p:nvSpPr>
          <p:cNvPr id="3" name="Espace réservé du contenu 2">
            <a:extLst>
              <a:ext uri="{FF2B5EF4-FFF2-40B4-BE49-F238E27FC236}">
                <a16:creationId xmlns:a16="http://schemas.microsoft.com/office/drawing/2014/main" id="{6ADD3F7E-52A9-432C-A8B7-EB7E7F4D3353}"/>
              </a:ext>
            </a:extLst>
          </p:cNvPr>
          <p:cNvSpPr>
            <a:spLocks noGrp="1"/>
          </p:cNvSpPr>
          <p:nvPr>
            <p:ph idx="1"/>
          </p:nvPr>
        </p:nvSpPr>
        <p:spPr>
          <a:xfrm>
            <a:off x="828583" y="361589"/>
            <a:ext cx="10928949" cy="629320"/>
          </a:xfrm>
        </p:spPr>
        <p:txBody>
          <a:bodyPr>
            <a:noAutofit/>
          </a:bodyPr>
          <a:lstStyle/>
          <a:p>
            <a:pPr>
              <a:lnSpc>
                <a:spcPct val="80000"/>
              </a:lnSpc>
            </a:pPr>
            <a:r>
              <a:rPr lang="fr-FR" b="1" dirty="0"/>
              <a:t>La bioéthique américaine est guidée par quatre grands principes :</a:t>
            </a:r>
          </a:p>
          <a:p>
            <a:pPr>
              <a:lnSpc>
                <a:spcPct val="80000"/>
              </a:lnSpc>
            </a:pPr>
            <a:endParaRPr lang="fr-FR" dirty="0"/>
          </a:p>
        </p:txBody>
      </p:sp>
      <p:sp>
        <p:nvSpPr>
          <p:cNvPr id="7" name="ZoneTexte 6">
            <a:extLst>
              <a:ext uri="{FF2B5EF4-FFF2-40B4-BE49-F238E27FC236}">
                <a16:creationId xmlns:a16="http://schemas.microsoft.com/office/drawing/2014/main" id="{4C9465A9-B250-413A-B453-D1B037607728}"/>
              </a:ext>
            </a:extLst>
          </p:cNvPr>
          <p:cNvSpPr txBox="1"/>
          <p:nvPr/>
        </p:nvSpPr>
        <p:spPr>
          <a:xfrm>
            <a:off x="355107" y="1112553"/>
            <a:ext cx="5386141" cy="2169184"/>
          </a:xfrm>
          <a:prstGeom prst="rect">
            <a:avLst/>
          </a:prstGeom>
          <a:noFill/>
        </p:spPr>
        <p:txBody>
          <a:bodyPr wrap="square">
            <a:spAutoFit/>
          </a:bodyPr>
          <a:lstStyle/>
          <a:p>
            <a:pPr marL="88900" lvl="1" algn="ctr">
              <a:lnSpc>
                <a:spcPct val="80000"/>
              </a:lnSpc>
            </a:pPr>
            <a:r>
              <a:rPr lang="fr-FR" sz="2800" dirty="0"/>
              <a:t>le principe du </a:t>
            </a:r>
            <a:r>
              <a:rPr lang="fr-FR" sz="2800" b="1" dirty="0"/>
              <a:t>respect de l’autonomie</a:t>
            </a:r>
          </a:p>
          <a:p>
            <a:pPr marL="88900" lvl="1">
              <a:lnSpc>
                <a:spcPct val="80000"/>
              </a:lnSpc>
            </a:pPr>
            <a:r>
              <a:rPr lang="fr-FR" sz="2800" dirty="0"/>
              <a:t>il</a:t>
            </a:r>
            <a:r>
              <a:rPr lang="fr-FR" sz="2800" b="1" dirty="0"/>
              <a:t> </a:t>
            </a:r>
            <a:r>
              <a:rPr lang="fr-FR" sz="2800" dirty="0"/>
              <a:t>« subordonne l’intervention biomédicale au consentement informé et libre de la personne concernée » (</a:t>
            </a:r>
            <a:r>
              <a:rPr lang="fr-FR" sz="2800" dirty="0" err="1"/>
              <a:t>Hottois</a:t>
            </a:r>
            <a:r>
              <a:rPr lang="fr-FR" sz="2800" dirty="0"/>
              <a:t>, </a:t>
            </a:r>
            <a:r>
              <a:rPr lang="fr-FR" sz="2800" i="1" dirty="0" err="1"/>
              <a:t>Universalis</a:t>
            </a:r>
            <a:r>
              <a:rPr lang="fr-FR" sz="2800" dirty="0"/>
              <a:t>)</a:t>
            </a:r>
          </a:p>
        </p:txBody>
      </p:sp>
      <p:sp>
        <p:nvSpPr>
          <p:cNvPr id="8" name="ZoneTexte 7">
            <a:extLst>
              <a:ext uri="{FF2B5EF4-FFF2-40B4-BE49-F238E27FC236}">
                <a16:creationId xmlns:a16="http://schemas.microsoft.com/office/drawing/2014/main" id="{19255392-4148-4150-A768-652BEF8EA225}"/>
              </a:ext>
            </a:extLst>
          </p:cNvPr>
          <p:cNvSpPr txBox="1"/>
          <p:nvPr/>
        </p:nvSpPr>
        <p:spPr>
          <a:xfrm>
            <a:off x="6393398" y="1161077"/>
            <a:ext cx="5170301" cy="1479764"/>
          </a:xfrm>
          <a:prstGeom prst="rect">
            <a:avLst/>
          </a:prstGeom>
          <a:noFill/>
        </p:spPr>
        <p:txBody>
          <a:bodyPr wrap="square">
            <a:spAutoFit/>
          </a:bodyPr>
          <a:lstStyle/>
          <a:p>
            <a:pPr lvl="1" algn="ctr">
              <a:lnSpc>
                <a:spcPct val="80000"/>
              </a:lnSpc>
            </a:pPr>
            <a:r>
              <a:rPr lang="fr-FR" sz="2800" dirty="0"/>
              <a:t>le principe de </a:t>
            </a:r>
            <a:r>
              <a:rPr lang="fr-FR" sz="2800" b="1" dirty="0"/>
              <a:t>bienfaisance</a:t>
            </a:r>
          </a:p>
          <a:p>
            <a:pPr lvl="1">
              <a:lnSpc>
                <a:spcPct val="80000"/>
              </a:lnSpc>
            </a:pPr>
            <a:r>
              <a:rPr lang="fr-FR" sz="2800" dirty="0"/>
              <a:t>« exige la visée du bien de cette personne sous réserve de son consentement »</a:t>
            </a:r>
          </a:p>
        </p:txBody>
      </p:sp>
      <p:sp>
        <p:nvSpPr>
          <p:cNvPr id="10" name="ZoneTexte 9">
            <a:extLst>
              <a:ext uri="{FF2B5EF4-FFF2-40B4-BE49-F238E27FC236}">
                <a16:creationId xmlns:a16="http://schemas.microsoft.com/office/drawing/2014/main" id="{5DE5F504-5900-431A-B0BD-6E322AEB38D5}"/>
              </a:ext>
            </a:extLst>
          </p:cNvPr>
          <p:cNvSpPr txBox="1"/>
          <p:nvPr/>
        </p:nvSpPr>
        <p:spPr>
          <a:xfrm>
            <a:off x="6462944" y="3392314"/>
            <a:ext cx="5517468" cy="3203313"/>
          </a:xfrm>
          <a:prstGeom prst="rect">
            <a:avLst/>
          </a:prstGeom>
          <a:noFill/>
        </p:spPr>
        <p:txBody>
          <a:bodyPr wrap="square">
            <a:spAutoFit/>
          </a:bodyPr>
          <a:lstStyle/>
          <a:p>
            <a:pPr marL="0" lvl="1" algn="ctr">
              <a:lnSpc>
                <a:spcPct val="80000"/>
              </a:lnSpc>
            </a:pPr>
            <a:r>
              <a:rPr lang="fr-FR" sz="2800" dirty="0"/>
              <a:t>le principe de </a:t>
            </a:r>
            <a:r>
              <a:rPr lang="fr-FR" sz="2800" b="1" dirty="0"/>
              <a:t>non-malfaisance</a:t>
            </a:r>
          </a:p>
          <a:p>
            <a:pPr marL="0" lvl="1" algn="just">
              <a:lnSpc>
                <a:spcPct val="80000"/>
              </a:lnSpc>
            </a:pPr>
            <a:r>
              <a:rPr lang="fr-FR" sz="2800" dirty="0"/>
              <a:t>«</a:t>
            </a:r>
            <a:r>
              <a:rPr lang="fr-FR" sz="2800" b="1" dirty="0"/>
              <a:t> </a:t>
            </a:r>
            <a:r>
              <a:rPr lang="fr-FR" sz="2800" dirty="0"/>
              <a:t>parfois compris comme répétant le primum </a:t>
            </a:r>
            <a:r>
              <a:rPr lang="fr-FR" sz="2800" i="1" dirty="0"/>
              <a:t>non </a:t>
            </a:r>
            <a:r>
              <a:rPr lang="fr-FR" sz="2800" i="1" dirty="0" err="1"/>
              <a:t>nocere</a:t>
            </a:r>
            <a:r>
              <a:rPr lang="fr-FR" sz="2800" i="1" dirty="0"/>
              <a:t> </a:t>
            </a:r>
            <a:r>
              <a:rPr lang="fr-FR" sz="2800" dirty="0"/>
              <a:t>(« d’abord ne pas nuire ») de la morale médicale traditionnelle, limite l’usage abusif du PA : le patient ne peut exiger que le médecin intervienne en un sens contraire à ses propres convictions morales »</a:t>
            </a:r>
            <a:endParaRPr lang="fr-FR" sz="2800" b="1" dirty="0"/>
          </a:p>
        </p:txBody>
      </p:sp>
      <p:sp>
        <p:nvSpPr>
          <p:cNvPr id="12" name="ZoneTexte 11">
            <a:extLst>
              <a:ext uri="{FF2B5EF4-FFF2-40B4-BE49-F238E27FC236}">
                <a16:creationId xmlns:a16="http://schemas.microsoft.com/office/drawing/2014/main" id="{EFF7E6AF-F44A-4FE3-8296-75BA0321E60A}"/>
              </a:ext>
            </a:extLst>
          </p:cNvPr>
          <p:cNvSpPr txBox="1"/>
          <p:nvPr/>
        </p:nvSpPr>
        <p:spPr>
          <a:xfrm>
            <a:off x="0" y="3429000"/>
            <a:ext cx="5899210" cy="3203313"/>
          </a:xfrm>
          <a:prstGeom prst="rect">
            <a:avLst/>
          </a:prstGeom>
          <a:noFill/>
        </p:spPr>
        <p:txBody>
          <a:bodyPr wrap="square">
            <a:spAutoFit/>
          </a:bodyPr>
          <a:lstStyle/>
          <a:p>
            <a:pPr lvl="1" algn="ctr">
              <a:lnSpc>
                <a:spcPct val="80000"/>
              </a:lnSpc>
            </a:pPr>
            <a:r>
              <a:rPr lang="fr-FR" sz="2800" dirty="0"/>
              <a:t>le principe </a:t>
            </a:r>
            <a:r>
              <a:rPr lang="fr-FR" sz="2800" b="1" dirty="0"/>
              <a:t>de justice</a:t>
            </a:r>
            <a:r>
              <a:rPr lang="fr-FR" sz="2800" dirty="0"/>
              <a:t>,</a:t>
            </a:r>
          </a:p>
          <a:p>
            <a:pPr lvl="1">
              <a:lnSpc>
                <a:spcPct val="80000"/>
              </a:lnSpc>
            </a:pPr>
            <a:r>
              <a:rPr lang="fr-FR" sz="2800" dirty="0"/>
              <a:t>« on déborde de l’éthique interpersonnelle (la relation médecin-patient) pour prendre en compte le cadre économique et social des pratiques biomédicales »; il désigne l’exigence d’une répartition équitable des ressources médicales.</a:t>
            </a:r>
          </a:p>
        </p:txBody>
      </p:sp>
      <p:sp>
        <p:nvSpPr>
          <p:cNvPr id="18" name="Rectangle 17">
            <a:extLst>
              <a:ext uri="{FF2B5EF4-FFF2-40B4-BE49-F238E27FC236}">
                <a16:creationId xmlns:a16="http://schemas.microsoft.com/office/drawing/2014/main" id="{A16550B3-2439-4988-BA8C-94B9C8C972A1}"/>
              </a:ext>
            </a:extLst>
          </p:cNvPr>
          <p:cNvSpPr/>
          <p:nvPr/>
        </p:nvSpPr>
        <p:spPr>
          <a:xfrm>
            <a:off x="6414115" y="3428999"/>
            <a:ext cx="5592932" cy="3203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91037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3A0B3-3FCF-4EED-9E1C-908CBCBD4B5D}"/>
              </a:ext>
            </a:extLst>
          </p:cNvPr>
          <p:cNvSpPr/>
          <p:nvPr/>
        </p:nvSpPr>
        <p:spPr>
          <a:xfrm>
            <a:off x="355107" y="1075867"/>
            <a:ext cx="5592932" cy="2256580"/>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E6FBE0A1-0BDF-4FA4-81A1-DEB3FBC6D2A6}"/>
              </a:ext>
            </a:extLst>
          </p:cNvPr>
          <p:cNvSpPr/>
          <p:nvPr/>
        </p:nvSpPr>
        <p:spPr>
          <a:xfrm>
            <a:off x="6393398" y="1075867"/>
            <a:ext cx="5592932" cy="2256580"/>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A16550B3-2439-4988-BA8C-94B9C8C972A1}"/>
              </a:ext>
            </a:extLst>
          </p:cNvPr>
          <p:cNvSpPr/>
          <p:nvPr/>
        </p:nvSpPr>
        <p:spPr>
          <a:xfrm>
            <a:off x="6414115" y="3428999"/>
            <a:ext cx="5592932" cy="3203313"/>
          </a:xfrm>
          <a:prstGeom prst="rect">
            <a:avLst/>
          </a:prstGeom>
          <a:solidFill>
            <a:schemeClr val="bg2">
              <a:lumMod val="7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42EE071E-EDEC-4A4C-AA89-7FECDF7453F3}"/>
              </a:ext>
            </a:extLst>
          </p:cNvPr>
          <p:cNvSpPr/>
          <p:nvPr/>
        </p:nvSpPr>
        <p:spPr>
          <a:xfrm>
            <a:off x="0" y="0"/>
            <a:ext cx="12192000" cy="1016000"/>
          </a:xfrm>
          <a:prstGeom prst="rect">
            <a:avLst/>
          </a:prstGeom>
          <a:noFill/>
        </p:spPr>
        <p:txBody>
          <a:bodyPr wrap="square" rtlCol="0">
            <a:spAutoFit/>
          </a:bodyPr>
          <a:lstStyle/>
          <a:p>
            <a:pPr algn="ctr"/>
            <a:endParaRPr lang="fr-FR" sz="4000">
              <a:solidFill>
                <a:srgbClr val="0070C0"/>
              </a:solidFill>
              <a:latin typeface="+mj-lt"/>
            </a:endParaRPr>
          </a:p>
        </p:txBody>
      </p:sp>
      <p:sp>
        <p:nvSpPr>
          <p:cNvPr id="3" name="Espace réservé du contenu 2">
            <a:extLst>
              <a:ext uri="{FF2B5EF4-FFF2-40B4-BE49-F238E27FC236}">
                <a16:creationId xmlns:a16="http://schemas.microsoft.com/office/drawing/2014/main" id="{6ADD3F7E-52A9-432C-A8B7-EB7E7F4D3353}"/>
              </a:ext>
            </a:extLst>
          </p:cNvPr>
          <p:cNvSpPr>
            <a:spLocks noGrp="1"/>
          </p:cNvSpPr>
          <p:nvPr>
            <p:ph idx="1"/>
          </p:nvPr>
        </p:nvSpPr>
        <p:spPr>
          <a:xfrm>
            <a:off x="828583" y="361589"/>
            <a:ext cx="10928949" cy="629320"/>
          </a:xfrm>
        </p:spPr>
        <p:txBody>
          <a:bodyPr>
            <a:noAutofit/>
          </a:bodyPr>
          <a:lstStyle/>
          <a:p>
            <a:pPr>
              <a:lnSpc>
                <a:spcPct val="80000"/>
              </a:lnSpc>
            </a:pPr>
            <a:r>
              <a:rPr lang="fr-FR" b="1" dirty="0"/>
              <a:t>La bioéthique américaine est guidée par quatre grands principes :</a:t>
            </a:r>
          </a:p>
          <a:p>
            <a:pPr>
              <a:lnSpc>
                <a:spcPct val="80000"/>
              </a:lnSpc>
            </a:pPr>
            <a:endParaRPr lang="fr-FR" dirty="0"/>
          </a:p>
        </p:txBody>
      </p:sp>
      <p:sp>
        <p:nvSpPr>
          <p:cNvPr id="7" name="ZoneTexte 6">
            <a:extLst>
              <a:ext uri="{FF2B5EF4-FFF2-40B4-BE49-F238E27FC236}">
                <a16:creationId xmlns:a16="http://schemas.microsoft.com/office/drawing/2014/main" id="{4C9465A9-B250-413A-B453-D1B037607728}"/>
              </a:ext>
            </a:extLst>
          </p:cNvPr>
          <p:cNvSpPr txBox="1"/>
          <p:nvPr/>
        </p:nvSpPr>
        <p:spPr>
          <a:xfrm>
            <a:off x="355107" y="1112553"/>
            <a:ext cx="5386141" cy="2169184"/>
          </a:xfrm>
          <a:prstGeom prst="rect">
            <a:avLst/>
          </a:prstGeom>
          <a:noFill/>
        </p:spPr>
        <p:txBody>
          <a:bodyPr wrap="square">
            <a:spAutoFit/>
          </a:bodyPr>
          <a:lstStyle/>
          <a:p>
            <a:pPr marL="88900" lvl="1" algn="ctr">
              <a:lnSpc>
                <a:spcPct val="80000"/>
              </a:lnSpc>
            </a:pPr>
            <a:r>
              <a:rPr lang="fr-FR" sz="2800" dirty="0"/>
              <a:t>le principe du </a:t>
            </a:r>
            <a:r>
              <a:rPr lang="fr-FR" sz="2800" b="1" dirty="0"/>
              <a:t>respect de l’autonomie</a:t>
            </a:r>
          </a:p>
          <a:p>
            <a:pPr marL="88900" lvl="1">
              <a:lnSpc>
                <a:spcPct val="80000"/>
              </a:lnSpc>
            </a:pPr>
            <a:r>
              <a:rPr lang="fr-FR" sz="2800" dirty="0"/>
              <a:t>il</a:t>
            </a:r>
            <a:r>
              <a:rPr lang="fr-FR" sz="2800" b="1" dirty="0"/>
              <a:t> </a:t>
            </a:r>
            <a:r>
              <a:rPr lang="fr-FR" sz="2800" dirty="0"/>
              <a:t>« subordonne l’intervention biomédicale au consentement informé et libre de la personne concernée » (</a:t>
            </a:r>
            <a:r>
              <a:rPr lang="fr-FR" sz="2800" dirty="0" err="1"/>
              <a:t>Hottois</a:t>
            </a:r>
            <a:r>
              <a:rPr lang="fr-FR" sz="2800" dirty="0"/>
              <a:t>, </a:t>
            </a:r>
            <a:r>
              <a:rPr lang="fr-FR" sz="2800" i="1" dirty="0" err="1"/>
              <a:t>Universalis</a:t>
            </a:r>
            <a:r>
              <a:rPr lang="fr-FR" sz="2800" dirty="0"/>
              <a:t>)</a:t>
            </a:r>
          </a:p>
        </p:txBody>
      </p:sp>
      <p:sp>
        <p:nvSpPr>
          <p:cNvPr id="8" name="ZoneTexte 7">
            <a:extLst>
              <a:ext uri="{FF2B5EF4-FFF2-40B4-BE49-F238E27FC236}">
                <a16:creationId xmlns:a16="http://schemas.microsoft.com/office/drawing/2014/main" id="{19255392-4148-4150-A768-652BEF8EA225}"/>
              </a:ext>
            </a:extLst>
          </p:cNvPr>
          <p:cNvSpPr txBox="1"/>
          <p:nvPr/>
        </p:nvSpPr>
        <p:spPr>
          <a:xfrm>
            <a:off x="6393398" y="1161077"/>
            <a:ext cx="5170301" cy="1479764"/>
          </a:xfrm>
          <a:prstGeom prst="rect">
            <a:avLst/>
          </a:prstGeom>
          <a:noFill/>
        </p:spPr>
        <p:txBody>
          <a:bodyPr wrap="square">
            <a:spAutoFit/>
          </a:bodyPr>
          <a:lstStyle/>
          <a:p>
            <a:pPr lvl="1" algn="ctr">
              <a:lnSpc>
                <a:spcPct val="80000"/>
              </a:lnSpc>
            </a:pPr>
            <a:r>
              <a:rPr lang="fr-FR" sz="2800" dirty="0"/>
              <a:t>le principe de </a:t>
            </a:r>
            <a:r>
              <a:rPr lang="fr-FR" sz="2800" b="1" dirty="0"/>
              <a:t>bienfaisance</a:t>
            </a:r>
          </a:p>
          <a:p>
            <a:pPr lvl="1">
              <a:lnSpc>
                <a:spcPct val="80000"/>
              </a:lnSpc>
            </a:pPr>
            <a:r>
              <a:rPr lang="fr-FR" sz="2800" dirty="0"/>
              <a:t>« exige la visée du bien de cette personne sous réserve de son consentement »</a:t>
            </a:r>
          </a:p>
        </p:txBody>
      </p:sp>
      <p:sp>
        <p:nvSpPr>
          <p:cNvPr id="10" name="ZoneTexte 9">
            <a:extLst>
              <a:ext uri="{FF2B5EF4-FFF2-40B4-BE49-F238E27FC236}">
                <a16:creationId xmlns:a16="http://schemas.microsoft.com/office/drawing/2014/main" id="{5DE5F504-5900-431A-B0BD-6E322AEB38D5}"/>
              </a:ext>
            </a:extLst>
          </p:cNvPr>
          <p:cNvSpPr txBox="1"/>
          <p:nvPr/>
        </p:nvSpPr>
        <p:spPr>
          <a:xfrm>
            <a:off x="6462944" y="3392314"/>
            <a:ext cx="5517468" cy="3203313"/>
          </a:xfrm>
          <a:prstGeom prst="rect">
            <a:avLst/>
          </a:prstGeom>
          <a:noFill/>
        </p:spPr>
        <p:txBody>
          <a:bodyPr wrap="square">
            <a:spAutoFit/>
          </a:bodyPr>
          <a:lstStyle/>
          <a:p>
            <a:pPr marL="0" lvl="1" algn="ctr">
              <a:lnSpc>
                <a:spcPct val="80000"/>
              </a:lnSpc>
            </a:pPr>
            <a:r>
              <a:rPr lang="fr-FR" sz="2800" dirty="0"/>
              <a:t>le principe de </a:t>
            </a:r>
            <a:r>
              <a:rPr lang="fr-FR" sz="2800" b="1" dirty="0"/>
              <a:t>non-malfaisance</a:t>
            </a:r>
          </a:p>
          <a:p>
            <a:pPr marL="0" lvl="1" algn="just">
              <a:lnSpc>
                <a:spcPct val="80000"/>
              </a:lnSpc>
            </a:pPr>
            <a:r>
              <a:rPr lang="fr-FR" sz="2800" dirty="0"/>
              <a:t>«</a:t>
            </a:r>
            <a:r>
              <a:rPr lang="fr-FR" sz="2800" b="1" dirty="0"/>
              <a:t> </a:t>
            </a:r>
            <a:r>
              <a:rPr lang="fr-FR" sz="2800" dirty="0"/>
              <a:t>parfois compris comme répétant le primum </a:t>
            </a:r>
            <a:r>
              <a:rPr lang="fr-FR" sz="2800" i="1" dirty="0"/>
              <a:t>non </a:t>
            </a:r>
            <a:r>
              <a:rPr lang="fr-FR" sz="2800" i="1" dirty="0" err="1"/>
              <a:t>nocere</a:t>
            </a:r>
            <a:r>
              <a:rPr lang="fr-FR" sz="2800" i="1" dirty="0"/>
              <a:t> </a:t>
            </a:r>
            <a:r>
              <a:rPr lang="fr-FR" sz="2800" dirty="0"/>
              <a:t>(« d’abord ne pas nuire ») de la morale médicale traditionnelle, limite l’usage abusif du PA : le patient ne peut exiger que le médecin intervienne en un sens contraire à ses propres convictions morales »</a:t>
            </a:r>
            <a:endParaRPr lang="fr-FR" sz="2800" b="1" dirty="0"/>
          </a:p>
        </p:txBody>
      </p:sp>
      <p:sp>
        <p:nvSpPr>
          <p:cNvPr id="12" name="ZoneTexte 11">
            <a:extLst>
              <a:ext uri="{FF2B5EF4-FFF2-40B4-BE49-F238E27FC236}">
                <a16:creationId xmlns:a16="http://schemas.microsoft.com/office/drawing/2014/main" id="{EFF7E6AF-F44A-4FE3-8296-75BA0321E60A}"/>
              </a:ext>
            </a:extLst>
          </p:cNvPr>
          <p:cNvSpPr txBox="1"/>
          <p:nvPr/>
        </p:nvSpPr>
        <p:spPr>
          <a:xfrm>
            <a:off x="0" y="3429000"/>
            <a:ext cx="5899210" cy="3203313"/>
          </a:xfrm>
          <a:prstGeom prst="rect">
            <a:avLst/>
          </a:prstGeom>
          <a:noFill/>
        </p:spPr>
        <p:txBody>
          <a:bodyPr wrap="square">
            <a:spAutoFit/>
          </a:bodyPr>
          <a:lstStyle/>
          <a:p>
            <a:pPr lvl="1" algn="ctr">
              <a:lnSpc>
                <a:spcPct val="80000"/>
              </a:lnSpc>
            </a:pPr>
            <a:r>
              <a:rPr lang="fr-FR" sz="2800" dirty="0"/>
              <a:t>le principe </a:t>
            </a:r>
            <a:r>
              <a:rPr lang="fr-FR" sz="2800" b="1" dirty="0"/>
              <a:t>de justice</a:t>
            </a:r>
            <a:r>
              <a:rPr lang="fr-FR" sz="2800" dirty="0"/>
              <a:t>,</a:t>
            </a:r>
          </a:p>
          <a:p>
            <a:pPr lvl="1">
              <a:lnSpc>
                <a:spcPct val="80000"/>
              </a:lnSpc>
            </a:pPr>
            <a:r>
              <a:rPr lang="fr-FR" sz="2800" dirty="0"/>
              <a:t>« on déborde de l’éthique interpersonnelle (la relation médecin-patient) pour prendre en compte le cadre économique et social des pratiques biomédicales »; il désigne l’exigence d’une répartition équitable des ressources médicales.</a:t>
            </a:r>
          </a:p>
        </p:txBody>
      </p:sp>
      <p:sp>
        <p:nvSpPr>
          <p:cNvPr id="15" name="Rectangle 14">
            <a:extLst>
              <a:ext uri="{FF2B5EF4-FFF2-40B4-BE49-F238E27FC236}">
                <a16:creationId xmlns:a16="http://schemas.microsoft.com/office/drawing/2014/main" id="{E0D2F7F7-3F34-41FF-ACE3-E158E75E3989}"/>
              </a:ext>
            </a:extLst>
          </p:cNvPr>
          <p:cNvSpPr/>
          <p:nvPr/>
        </p:nvSpPr>
        <p:spPr>
          <a:xfrm>
            <a:off x="355107" y="3429000"/>
            <a:ext cx="5592932" cy="32033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04846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11BE78-3655-5463-84AC-1E90DB77DBCD}"/>
              </a:ext>
            </a:extLst>
          </p:cNvPr>
          <p:cNvSpPr>
            <a:spLocks noGrp="1"/>
          </p:cNvSpPr>
          <p:nvPr>
            <p:ph type="title"/>
          </p:nvPr>
        </p:nvSpPr>
        <p:spPr>
          <a:xfrm>
            <a:off x="193638" y="172122"/>
            <a:ext cx="11160162" cy="1818043"/>
          </a:xfrm>
        </p:spPr>
        <p:txBody>
          <a:bodyPr>
            <a:normAutofit fontScale="90000"/>
          </a:bodyPr>
          <a:lstStyle/>
          <a:p>
            <a:pPr algn="ctr"/>
            <a:r>
              <a:rPr lang="fr-FR" dirty="0"/>
              <a:t>Complémentarité (et opposition)</a:t>
            </a:r>
            <a:br>
              <a:rPr lang="fr-FR" dirty="0"/>
            </a:br>
            <a:r>
              <a:rPr lang="fr-FR" dirty="0"/>
              <a:t>de deux grands principes en éthique médicale et bioéthique</a:t>
            </a:r>
          </a:p>
        </p:txBody>
      </p:sp>
      <p:sp>
        <p:nvSpPr>
          <p:cNvPr id="3" name="Espace réservé du contenu 2">
            <a:extLst>
              <a:ext uri="{FF2B5EF4-FFF2-40B4-BE49-F238E27FC236}">
                <a16:creationId xmlns:a16="http://schemas.microsoft.com/office/drawing/2014/main" id="{D89FBA67-24BC-D8F4-6EAA-72D92AA4914C}"/>
              </a:ext>
            </a:extLst>
          </p:cNvPr>
          <p:cNvSpPr>
            <a:spLocks noGrp="1"/>
          </p:cNvSpPr>
          <p:nvPr>
            <p:ph idx="1"/>
          </p:nvPr>
        </p:nvSpPr>
        <p:spPr>
          <a:xfrm>
            <a:off x="408790" y="2729265"/>
            <a:ext cx="4959275" cy="1928795"/>
          </a:xfrm>
          <a:ln w="38100">
            <a:solidFill>
              <a:srgbClr val="0070C0"/>
            </a:solidFill>
          </a:ln>
        </p:spPr>
        <p:txBody>
          <a:bodyPr>
            <a:normAutofit/>
          </a:bodyPr>
          <a:lstStyle/>
          <a:p>
            <a:pPr marL="0" indent="0" algn="ctr">
              <a:buNone/>
            </a:pPr>
            <a:r>
              <a:rPr lang="fr-FR" dirty="0"/>
              <a:t>Le </a:t>
            </a:r>
            <a:r>
              <a:rPr lang="fr-FR" b="1" dirty="0"/>
              <a:t>principe d’autonomie</a:t>
            </a:r>
            <a:r>
              <a:rPr lang="fr-FR" dirty="0"/>
              <a:t>, supposant un </a:t>
            </a:r>
            <a:r>
              <a:rPr lang="fr-FR" b="1" dirty="0"/>
              <a:t>consentement libre et éclairé. </a:t>
            </a:r>
          </a:p>
          <a:p>
            <a:pPr marL="0" indent="0" algn="ctr">
              <a:buNone/>
            </a:pPr>
            <a:r>
              <a:rPr lang="fr-FR" b="1" dirty="0">
                <a:sym typeface="Wingdings" panose="05000000000000000000" pitchFamily="2" charset="2"/>
              </a:rPr>
              <a:t> Ethique des normes</a:t>
            </a:r>
            <a:endParaRPr lang="fr-FR" b="1" dirty="0"/>
          </a:p>
        </p:txBody>
      </p:sp>
      <p:sp>
        <p:nvSpPr>
          <p:cNvPr id="4" name="Espace réservé du contenu 2">
            <a:extLst>
              <a:ext uri="{FF2B5EF4-FFF2-40B4-BE49-F238E27FC236}">
                <a16:creationId xmlns:a16="http://schemas.microsoft.com/office/drawing/2014/main" id="{75A75F02-24F2-0CC0-FF40-3C76166B6AC1}"/>
              </a:ext>
            </a:extLst>
          </p:cNvPr>
          <p:cNvSpPr txBox="1">
            <a:spLocks/>
          </p:cNvSpPr>
          <p:nvPr/>
        </p:nvSpPr>
        <p:spPr>
          <a:xfrm>
            <a:off x="6394526" y="2623482"/>
            <a:ext cx="4959274" cy="2034578"/>
          </a:xfrm>
          <a:prstGeom prst="rect">
            <a:avLst/>
          </a:prstGeom>
          <a:ln w="38100">
            <a:solidFill>
              <a:srgbClr val="0070C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dirty="0"/>
          </a:p>
          <a:p>
            <a:pPr marL="0" indent="0" algn="ctr">
              <a:buFont typeface="Arial" panose="020B0604020202020204" pitchFamily="34" charset="0"/>
              <a:buNone/>
            </a:pPr>
            <a:r>
              <a:rPr lang="fr-FR" dirty="0"/>
              <a:t>Le </a:t>
            </a:r>
            <a:r>
              <a:rPr lang="fr-FR" b="1" dirty="0"/>
              <a:t>principe de bienfaisance</a:t>
            </a:r>
          </a:p>
          <a:p>
            <a:pPr marL="0" indent="0" algn="ctr">
              <a:buFont typeface="Arial" panose="020B0604020202020204" pitchFamily="34" charset="0"/>
              <a:buNone/>
            </a:pPr>
            <a:r>
              <a:rPr lang="fr-FR" b="1" dirty="0">
                <a:sym typeface="Wingdings" panose="05000000000000000000" pitchFamily="2" charset="2"/>
              </a:rPr>
              <a:t> Ethique des valeurs</a:t>
            </a:r>
            <a:endParaRPr lang="fr-FR" b="1" dirty="0"/>
          </a:p>
        </p:txBody>
      </p:sp>
    </p:spTree>
    <p:extLst>
      <p:ext uri="{BB962C8B-B14F-4D97-AF65-F5344CB8AC3E}">
        <p14:creationId xmlns:p14="http://schemas.microsoft.com/office/powerpoint/2010/main" val="2454617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89FBA67-24BC-D8F4-6EAA-72D92AA4914C}"/>
              </a:ext>
            </a:extLst>
          </p:cNvPr>
          <p:cNvSpPr>
            <a:spLocks noGrp="1"/>
          </p:cNvSpPr>
          <p:nvPr>
            <p:ph idx="1"/>
          </p:nvPr>
        </p:nvSpPr>
        <p:spPr>
          <a:xfrm>
            <a:off x="612738" y="1072587"/>
            <a:ext cx="4959275" cy="1928795"/>
          </a:xfrm>
          <a:ln w="38100">
            <a:solidFill>
              <a:srgbClr val="0070C0"/>
            </a:solidFill>
          </a:ln>
        </p:spPr>
        <p:txBody>
          <a:bodyPr>
            <a:normAutofit/>
          </a:bodyPr>
          <a:lstStyle/>
          <a:p>
            <a:pPr marL="0" indent="0" algn="ctr">
              <a:buNone/>
            </a:pPr>
            <a:r>
              <a:rPr lang="fr-FR" dirty="0"/>
              <a:t>Le </a:t>
            </a:r>
            <a:r>
              <a:rPr lang="fr-FR" b="1" dirty="0"/>
              <a:t>principe d’autonomie</a:t>
            </a:r>
            <a:r>
              <a:rPr lang="fr-FR" dirty="0"/>
              <a:t>, supposant un </a:t>
            </a:r>
            <a:r>
              <a:rPr lang="fr-FR" b="1" dirty="0"/>
              <a:t>consentement libre et éclairé. </a:t>
            </a:r>
          </a:p>
          <a:p>
            <a:pPr marL="0" indent="0" algn="ctr">
              <a:buNone/>
            </a:pPr>
            <a:r>
              <a:rPr lang="fr-FR" b="1" dirty="0">
                <a:sym typeface="Wingdings" panose="05000000000000000000" pitchFamily="2" charset="2"/>
              </a:rPr>
              <a:t> Ethique des normes</a:t>
            </a:r>
            <a:endParaRPr lang="fr-FR" b="1" dirty="0"/>
          </a:p>
        </p:txBody>
      </p:sp>
      <p:sp>
        <p:nvSpPr>
          <p:cNvPr id="4" name="Espace réservé du contenu 2">
            <a:extLst>
              <a:ext uri="{FF2B5EF4-FFF2-40B4-BE49-F238E27FC236}">
                <a16:creationId xmlns:a16="http://schemas.microsoft.com/office/drawing/2014/main" id="{75A75F02-24F2-0CC0-FF40-3C76166B6AC1}"/>
              </a:ext>
            </a:extLst>
          </p:cNvPr>
          <p:cNvSpPr txBox="1">
            <a:spLocks/>
          </p:cNvSpPr>
          <p:nvPr/>
        </p:nvSpPr>
        <p:spPr>
          <a:xfrm>
            <a:off x="6169064" y="1072587"/>
            <a:ext cx="4959274" cy="1928794"/>
          </a:xfrm>
          <a:prstGeom prst="rect">
            <a:avLst/>
          </a:prstGeom>
          <a:ln w="38100">
            <a:solidFill>
              <a:srgbClr val="0070C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dirty="0"/>
          </a:p>
          <a:p>
            <a:pPr marL="0" indent="0" algn="ctr">
              <a:buFont typeface="Arial" panose="020B0604020202020204" pitchFamily="34" charset="0"/>
              <a:buNone/>
            </a:pPr>
            <a:r>
              <a:rPr lang="fr-FR" dirty="0"/>
              <a:t>Le </a:t>
            </a:r>
            <a:r>
              <a:rPr lang="fr-FR" b="1" dirty="0"/>
              <a:t>principe de bienfaisance</a:t>
            </a:r>
          </a:p>
          <a:p>
            <a:pPr marL="0" indent="0" algn="ctr">
              <a:buFont typeface="Arial" panose="020B0604020202020204" pitchFamily="34" charset="0"/>
              <a:buNone/>
            </a:pPr>
            <a:r>
              <a:rPr lang="fr-FR" b="1" dirty="0">
                <a:sym typeface="Wingdings" panose="05000000000000000000" pitchFamily="2" charset="2"/>
              </a:rPr>
              <a:t> Ethique des valeurs</a:t>
            </a:r>
            <a:endParaRPr lang="fr-FR" b="1" dirty="0"/>
          </a:p>
        </p:txBody>
      </p:sp>
      <p:sp>
        <p:nvSpPr>
          <p:cNvPr id="7" name="Espace réservé du contenu 2">
            <a:extLst>
              <a:ext uri="{FF2B5EF4-FFF2-40B4-BE49-F238E27FC236}">
                <a16:creationId xmlns:a16="http://schemas.microsoft.com/office/drawing/2014/main" id="{02178A05-21E8-F9D0-66D1-8149F7B5463C}"/>
              </a:ext>
            </a:extLst>
          </p:cNvPr>
          <p:cNvSpPr txBox="1">
            <a:spLocks/>
          </p:cNvSpPr>
          <p:nvPr/>
        </p:nvSpPr>
        <p:spPr>
          <a:xfrm>
            <a:off x="612738" y="3600637"/>
            <a:ext cx="10515600" cy="1325563"/>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à"/>
            </a:pPr>
            <a:r>
              <a:rPr lang="fr-FR"/>
              <a:t>En quoi ces deux principes vont souvent ensemble ?</a:t>
            </a:r>
          </a:p>
          <a:p>
            <a:pPr algn="ctr">
              <a:buFont typeface="Wingdings" panose="05000000000000000000" pitchFamily="2" charset="2"/>
              <a:buChar char="à"/>
            </a:pPr>
            <a:r>
              <a:rPr lang="fr-FR"/>
              <a:t>Quelle tension peut-il y avoir, malgré tout, entre ces deux principes ?</a:t>
            </a:r>
            <a:endParaRPr lang="fr-FR" dirty="0"/>
          </a:p>
        </p:txBody>
      </p:sp>
    </p:spTree>
    <p:extLst>
      <p:ext uri="{BB962C8B-B14F-4D97-AF65-F5344CB8AC3E}">
        <p14:creationId xmlns:p14="http://schemas.microsoft.com/office/powerpoint/2010/main" val="246366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09584D6-A36B-EFBA-DA47-F403AD5A465B}"/>
              </a:ext>
            </a:extLst>
          </p:cNvPr>
          <p:cNvSpPr>
            <a:spLocks noGrp="1"/>
          </p:cNvSpPr>
          <p:nvPr>
            <p:ph idx="1"/>
          </p:nvPr>
        </p:nvSpPr>
        <p:spPr>
          <a:xfrm>
            <a:off x="838200" y="642283"/>
            <a:ext cx="10515600" cy="2766382"/>
          </a:xfrm>
        </p:spPr>
        <p:txBody>
          <a:bodyPr>
            <a:normAutofit/>
          </a:bodyPr>
          <a:lstStyle/>
          <a:p>
            <a:r>
              <a:rPr lang="fr-FR" dirty="0"/>
              <a:t>Le danger du </a:t>
            </a:r>
            <a:r>
              <a:rPr lang="fr-FR" b="1" dirty="0"/>
              <a:t>paternalisme</a:t>
            </a:r>
            <a:r>
              <a:rPr lang="fr-FR" dirty="0"/>
              <a:t>, où le médecin « sachant mieux » que le patient, ne respecte pas le principe d’autonomie, sous couvert du </a:t>
            </a:r>
            <a:r>
              <a:rPr lang="fr-FR" b="1" dirty="0"/>
              <a:t>principe de bienfaisance</a:t>
            </a:r>
            <a:r>
              <a:rPr lang="fr-FR" dirty="0"/>
              <a:t>.</a:t>
            </a:r>
          </a:p>
          <a:p>
            <a:endParaRPr lang="fr-FR" dirty="0"/>
          </a:p>
          <a:p>
            <a:r>
              <a:rPr lang="fr-FR" dirty="0"/>
              <a:t>Toutefois, il y a des situations où il est difficile de faire prévaloir le </a:t>
            </a:r>
            <a:r>
              <a:rPr lang="fr-FR" b="1" dirty="0"/>
              <a:t>principe d’autonomie</a:t>
            </a:r>
            <a:r>
              <a:rPr lang="fr-FR" dirty="0"/>
              <a:t>.</a:t>
            </a:r>
          </a:p>
          <a:p>
            <a:pPr marL="0" indent="0">
              <a:buNone/>
            </a:pPr>
            <a:endParaRPr lang="fr-FR" dirty="0"/>
          </a:p>
        </p:txBody>
      </p:sp>
      <p:sp>
        <p:nvSpPr>
          <p:cNvPr id="4" name="Espace réservé du contenu 2">
            <a:extLst>
              <a:ext uri="{FF2B5EF4-FFF2-40B4-BE49-F238E27FC236}">
                <a16:creationId xmlns:a16="http://schemas.microsoft.com/office/drawing/2014/main" id="{0DCF0BE2-906B-9B05-A9E6-DC2B50731768}"/>
              </a:ext>
            </a:extLst>
          </p:cNvPr>
          <p:cNvSpPr txBox="1">
            <a:spLocks/>
          </p:cNvSpPr>
          <p:nvPr/>
        </p:nvSpPr>
        <p:spPr>
          <a:xfrm>
            <a:off x="838200" y="3666848"/>
            <a:ext cx="10515600" cy="2056219"/>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à"/>
            </a:pPr>
            <a:r>
              <a:rPr lang="fr-FR" sz="3200" dirty="0">
                <a:sym typeface="Wingdings" panose="05000000000000000000" pitchFamily="2" charset="2"/>
              </a:rPr>
              <a:t>A quelles situations concrètes de soins médicaux peut-on penser ?</a:t>
            </a:r>
          </a:p>
          <a:p>
            <a:pPr algn="ctr">
              <a:buFont typeface="Wingdings" panose="05000000000000000000" pitchFamily="2" charset="2"/>
              <a:buChar char="à"/>
            </a:pPr>
            <a:r>
              <a:rPr lang="fr-FR" sz="3200" dirty="0">
                <a:sym typeface="Wingdings" panose="05000000000000000000" pitchFamily="2" charset="2"/>
              </a:rPr>
              <a:t>Pensez à des situations où, manifestement, l’évaluation de la situation par le patient est déformée par son état psychologique dégradé.</a:t>
            </a:r>
            <a:endParaRPr lang="fr-FR" sz="3200" dirty="0"/>
          </a:p>
        </p:txBody>
      </p:sp>
    </p:spTree>
    <p:extLst>
      <p:ext uri="{BB962C8B-B14F-4D97-AF65-F5344CB8AC3E}">
        <p14:creationId xmlns:p14="http://schemas.microsoft.com/office/powerpoint/2010/main" val="3255253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CA1587-998E-11AF-41A5-21DBA1F3F2A3}"/>
              </a:ext>
            </a:extLst>
          </p:cNvPr>
          <p:cNvSpPr>
            <a:spLocks noGrp="1"/>
          </p:cNvSpPr>
          <p:nvPr>
            <p:ph type="title"/>
          </p:nvPr>
        </p:nvSpPr>
        <p:spPr/>
        <p:txBody>
          <a:bodyPr/>
          <a:lstStyle/>
          <a:p>
            <a:pPr algn="ctr"/>
            <a:r>
              <a:rPr lang="fr-FR" dirty="0"/>
              <a:t>Principes que complète une éthique des vertus</a:t>
            </a:r>
          </a:p>
        </p:txBody>
      </p:sp>
      <p:sp>
        <p:nvSpPr>
          <p:cNvPr id="3" name="Espace réservé du contenu 2">
            <a:extLst>
              <a:ext uri="{FF2B5EF4-FFF2-40B4-BE49-F238E27FC236}">
                <a16:creationId xmlns:a16="http://schemas.microsoft.com/office/drawing/2014/main" id="{84084407-D8BE-1075-17E6-ACB033695C88}"/>
              </a:ext>
            </a:extLst>
          </p:cNvPr>
          <p:cNvSpPr>
            <a:spLocks noGrp="1"/>
          </p:cNvSpPr>
          <p:nvPr>
            <p:ph idx="1"/>
          </p:nvPr>
        </p:nvSpPr>
        <p:spPr>
          <a:xfrm>
            <a:off x="3121062" y="2056130"/>
            <a:ext cx="5949875" cy="3139814"/>
          </a:xfrm>
          <a:ln w="38100">
            <a:solidFill>
              <a:srgbClr val="0070C0"/>
            </a:solidFill>
          </a:ln>
        </p:spPr>
        <p:txBody>
          <a:bodyPr>
            <a:normAutofit lnSpcReduction="10000"/>
          </a:bodyPr>
          <a:lstStyle/>
          <a:p>
            <a:pPr marL="0" indent="0" algn="ctr">
              <a:buNone/>
            </a:pPr>
            <a:r>
              <a:rPr lang="fr-FR" b="1" dirty="0"/>
              <a:t>Ethique de la sollicitude (</a:t>
            </a:r>
            <a:r>
              <a:rPr lang="fr-FR" b="1" i="1" dirty="0"/>
              <a:t>care</a:t>
            </a:r>
            <a:r>
              <a:rPr lang="fr-FR" b="1" dirty="0"/>
              <a:t>)</a:t>
            </a:r>
          </a:p>
          <a:p>
            <a:pPr algn="ctr">
              <a:lnSpc>
                <a:spcPct val="100000"/>
              </a:lnSpc>
              <a:buFontTx/>
              <a:buChar char="-"/>
            </a:pPr>
            <a:r>
              <a:rPr lang="fr-FR" dirty="0"/>
              <a:t>Compassion</a:t>
            </a:r>
          </a:p>
          <a:p>
            <a:pPr algn="ctr">
              <a:lnSpc>
                <a:spcPct val="100000"/>
              </a:lnSpc>
              <a:buFontTx/>
              <a:buChar char="-"/>
            </a:pPr>
            <a:r>
              <a:rPr lang="fr-FR" dirty="0"/>
              <a:t>Discernement</a:t>
            </a:r>
          </a:p>
          <a:p>
            <a:pPr algn="ctr">
              <a:lnSpc>
                <a:spcPct val="100000"/>
              </a:lnSpc>
              <a:buFontTx/>
              <a:buChar char="-"/>
            </a:pPr>
            <a:r>
              <a:rPr lang="fr-FR" dirty="0"/>
              <a:t>Loyauté</a:t>
            </a:r>
          </a:p>
          <a:p>
            <a:pPr algn="ctr">
              <a:lnSpc>
                <a:spcPct val="100000"/>
              </a:lnSpc>
              <a:buFontTx/>
              <a:buChar char="-"/>
            </a:pPr>
            <a:r>
              <a:rPr lang="fr-FR" dirty="0"/>
              <a:t>Intégrité</a:t>
            </a:r>
          </a:p>
          <a:p>
            <a:pPr algn="ctr">
              <a:lnSpc>
                <a:spcPct val="100000"/>
              </a:lnSpc>
              <a:buFontTx/>
              <a:buChar char="-"/>
            </a:pPr>
            <a:r>
              <a:rPr lang="fr-FR" dirty="0"/>
              <a:t>Conscience</a:t>
            </a:r>
          </a:p>
        </p:txBody>
      </p:sp>
    </p:spTree>
    <p:extLst>
      <p:ext uri="{BB962C8B-B14F-4D97-AF65-F5344CB8AC3E}">
        <p14:creationId xmlns:p14="http://schemas.microsoft.com/office/powerpoint/2010/main" val="299311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A5F9903-0562-44CE-BE3F-E63627D12856}"/>
              </a:ext>
            </a:extLst>
          </p:cNvPr>
          <p:cNvSpPr>
            <a:spLocks noGrp="1"/>
          </p:cNvSpPr>
          <p:nvPr>
            <p:ph idx="1"/>
          </p:nvPr>
        </p:nvSpPr>
        <p:spPr>
          <a:xfrm>
            <a:off x="1073305" y="2316279"/>
            <a:ext cx="10045390" cy="1698160"/>
          </a:xfr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p>
            <a:pPr algn="ctr">
              <a:buFont typeface="Wingdings" panose="05000000000000000000" pitchFamily="2" charset="2"/>
              <a:buChar char="à"/>
            </a:pPr>
            <a:r>
              <a:rPr lang="fr-FR" sz="3200" dirty="0">
                <a:sym typeface="Wingdings" panose="05000000000000000000" pitchFamily="2" charset="2"/>
              </a:rPr>
              <a:t>Voyez-vous des tensions possibles entre ces principes ?</a:t>
            </a:r>
          </a:p>
          <a:p>
            <a:pPr algn="ctr">
              <a:buFont typeface="Wingdings" panose="05000000000000000000" pitchFamily="2" charset="2"/>
              <a:buChar char="à"/>
            </a:pPr>
            <a:r>
              <a:rPr lang="fr-FR" sz="3200" dirty="0">
                <a:sym typeface="Wingdings" panose="05000000000000000000" pitchFamily="2" charset="2"/>
              </a:rPr>
              <a:t>E</a:t>
            </a:r>
            <a:r>
              <a:rPr lang="fr-FR" sz="3200" dirty="0"/>
              <a:t>ntre le principe de bienfaisance et le principe d’autonomie ?</a:t>
            </a:r>
            <a:r>
              <a:rPr lang="fr-FR" sz="3200" dirty="0">
                <a:sym typeface="Wingdings" panose="05000000000000000000" pitchFamily="2" charset="2"/>
              </a:rPr>
              <a:t> Lesquelles ?</a:t>
            </a:r>
          </a:p>
          <a:p>
            <a:pPr algn="ctr">
              <a:buFont typeface="Wingdings" panose="05000000000000000000" pitchFamily="2" charset="2"/>
              <a:buChar char="à"/>
            </a:pPr>
            <a:endParaRPr lang="fr-FR" sz="3200" dirty="0"/>
          </a:p>
        </p:txBody>
      </p:sp>
    </p:spTree>
    <p:extLst>
      <p:ext uri="{BB962C8B-B14F-4D97-AF65-F5344CB8AC3E}">
        <p14:creationId xmlns:p14="http://schemas.microsoft.com/office/powerpoint/2010/main" val="279258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C54130-E595-4198-8466-946DF2DC27D9}"/>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4400" spc="-240" dirty="0">
                <a:solidFill>
                  <a:schemeClr val="bg1"/>
                </a:solidFill>
                <a:latin typeface="Gotham Medium" pitchFamily="50" charset="0"/>
                <a:cs typeface="Gotham Medium" pitchFamily="50" charset="0"/>
              </a:rPr>
              <a:t>1) Un double contexte</a:t>
            </a:r>
            <a:endParaRPr lang="fr-FR" sz="4400" dirty="0">
              <a:solidFill>
                <a:schemeClr val="bg1"/>
              </a:solidFill>
            </a:endParaRPr>
          </a:p>
        </p:txBody>
      </p:sp>
      <p:sp>
        <p:nvSpPr>
          <p:cNvPr id="2" name="Bouton d’action : accueil 1">
            <a:hlinkClick r:id="" action="ppaction://hlinkshowjump?jump=firstslide" highlightClick="1"/>
            <a:extLst>
              <a:ext uri="{FF2B5EF4-FFF2-40B4-BE49-F238E27FC236}">
                <a16:creationId xmlns:a16="http://schemas.microsoft.com/office/drawing/2014/main" id="{BAA2CF24-88E9-4BB1-8CAD-ACBD492A5B74}"/>
              </a:ext>
            </a:extLst>
          </p:cNvPr>
          <p:cNvSpPr/>
          <p:nvPr/>
        </p:nvSpPr>
        <p:spPr>
          <a:xfrm>
            <a:off x="11263424" y="93910"/>
            <a:ext cx="765544" cy="64014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2809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L’approche déontologique des pays latins</a:t>
            </a:r>
            <a:endParaRPr lang="fr-FR" sz="3200" dirty="0"/>
          </a:p>
        </p:txBody>
      </p:sp>
    </p:spTree>
    <p:extLst>
      <p:ext uri="{BB962C8B-B14F-4D97-AF65-F5344CB8AC3E}">
        <p14:creationId xmlns:p14="http://schemas.microsoft.com/office/powerpoint/2010/main" val="2096255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D175234-2774-4B8E-9850-FE3E5B7C1424}"/>
              </a:ext>
            </a:extLst>
          </p:cNvPr>
          <p:cNvSpPr>
            <a:spLocks noGrp="1"/>
          </p:cNvSpPr>
          <p:nvPr>
            <p:ph idx="1"/>
          </p:nvPr>
        </p:nvSpPr>
        <p:spPr>
          <a:xfrm>
            <a:off x="965393" y="1811750"/>
            <a:ext cx="10449017" cy="3752709"/>
          </a:xfrm>
          <a:solidFill>
            <a:schemeClr val="accent1">
              <a:lumMod val="20000"/>
              <a:lumOff val="80000"/>
            </a:schemeClr>
          </a:solidFill>
          <a:effectLst>
            <a:outerShdw blurRad="63500" sx="102000" sy="102000" algn="ctr" rotWithShape="0">
              <a:prstClr val="black">
                <a:alpha val="40000"/>
              </a:prstClr>
            </a:outerShdw>
          </a:effectLst>
        </p:spPr>
        <p:txBody>
          <a:bodyPr>
            <a:normAutofit/>
          </a:bodyPr>
          <a:lstStyle/>
          <a:p>
            <a:pPr marL="0" indent="0">
              <a:lnSpc>
                <a:spcPct val="100000"/>
              </a:lnSpc>
              <a:buNone/>
            </a:pPr>
            <a:r>
              <a:rPr lang="fr-FR" dirty="0">
                <a:solidFill>
                  <a:srgbClr val="0070C0"/>
                </a:solidFill>
              </a:rPr>
              <a:t>« Les publications des pays latins, bien qu’on y retrouve l’ensemble des repères éthiques employés aux Etats-Unis, proposent une réflexion autour du sens de l’existence et de la personne. Alors que dans le </a:t>
            </a:r>
            <a:r>
              <a:rPr lang="fr-FR" i="1" dirty="0" err="1">
                <a:solidFill>
                  <a:srgbClr val="0070C0"/>
                </a:solidFill>
              </a:rPr>
              <a:t>principlism</a:t>
            </a:r>
            <a:r>
              <a:rPr lang="fr-FR" dirty="0">
                <a:solidFill>
                  <a:srgbClr val="0070C0"/>
                </a:solidFill>
              </a:rPr>
              <a:t>, l’autodétermination des sujets engagés dans des projets de recherche ou des patients constitue un repère dominant, en Europe et notamment en France, on s’interroge d’abord sur le respect du sens de l’humain, plutôt que sur la seule protection des droits individuels » (</a:t>
            </a:r>
            <a:r>
              <a:rPr lang="fr-FR" dirty="0" err="1">
                <a:solidFill>
                  <a:srgbClr val="0070C0"/>
                </a:solidFill>
              </a:rPr>
              <a:t>Chambaud</a:t>
            </a:r>
            <a:r>
              <a:rPr lang="fr-FR" dirty="0">
                <a:solidFill>
                  <a:srgbClr val="0070C0"/>
                </a:solidFill>
              </a:rPr>
              <a:t>, </a:t>
            </a:r>
            <a:r>
              <a:rPr lang="fr-FR" dirty="0" err="1">
                <a:solidFill>
                  <a:srgbClr val="0070C0"/>
                </a:solidFill>
              </a:rPr>
              <a:t>Depadt</a:t>
            </a:r>
            <a:r>
              <a:rPr lang="fr-FR" dirty="0">
                <a:solidFill>
                  <a:srgbClr val="0070C0"/>
                </a:solidFill>
              </a:rPr>
              <a:t>, 2021, 31).</a:t>
            </a:r>
          </a:p>
        </p:txBody>
      </p:sp>
      <p:sp>
        <p:nvSpPr>
          <p:cNvPr id="4" name="Rectangle 3">
            <a:extLst>
              <a:ext uri="{FF2B5EF4-FFF2-40B4-BE49-F238E27FC236}">
                <a16:creationId xmlns:a16="http://schemas.microsoft.com/office/drawing/2014/main" id="{E8C857EA-D99B-49E7-BE1F-03202356D24C}"/>
              </a:ext>
            </a:extLst>
          </p:cNvPr>
          <p:cNvSpPr/>
          <p:nvPr/>
        </p:nvSpPr>
        <p:spPr>
          <a:xfrm>
            <a:off x="0" y="-1"/>
            <a:ext cx="12192000" cy="1488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5AAA58E8-80D5-4912-8D4B-5E89269CD50F}"/>
              </a:ext>
            </a:extLst>
          </p:cNvPr>
          <p:cNvSpPr txBox="1"/>
          <p:nvPr/>
        </p:nvSpPr>
        <p:spPr>
          <a:xfrm>
            <a:off x="0" y="323111"/>
            <a:ext cx="12192000" cy="597087"/>
          </a:xfrm>
          <a:prstGeom prst="rect">
            <a:avLst/>
          </a:prstGeom>
          <a:noFill/>
        </p:spPr>
        <p:txBody>
          <a:bodyPr wrap="square" rtlCol="0">
            <a:spAutoFit/>
          </a:bodyPr>
          <a:lstStyle/>
          <a:p>
            <a:pPr algn="ctr">
              <a:lnSpc>
                <a:spcPct val="80000"/>
              </a:lnSpc>
            </a:pPr>
            <a:r>
              <a:rPr lang="fr-FR" sz="4000" dirty="0">
                <a:solidFill>
                  <a:srgbClr val="0070C0"/>
                </a:solidFill>
                <a:latin typeface="+mj-lt"/>
              </a:rPr>
              <a:t>L’accent mis sur la notion de dignité</a:t>
            </a:r>
          </a:p>
        </p:txBody>
      </p:sp>
    </p:spTree>
    <p:extLst>
      <p:ext uri="{BB962C8B-B14F-4D97-AF65-F5344CB8AC3E}">
        <p14:creationId xmlns:p14="http://schemas.microsoft.com/office/powerpoint/2010/main" val="92295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C857EA-D99B-49E7-BE1F-03202356D24C}"/>
              </a:ext>
            </a:extLst>
          </p:cNvPr>
          <p:cNvSpPr/>
          <p:nvPr/>
        </p:nvSpPr>
        <p:spPr>
          <a:xfrm>
            <a:off x="0" y="-1"/>
            <a:ext cx="12192000" cy="1488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2669C2EB-7E98-4404-8891-7C6D989C9509}"/>
              </a:ext>
            </a:extLst>
          </p:cNvPr>
          <p:cNvSpPr txBox="1"/>
          <p:nvPr/>
        </p:nvSpPr>
        <p:spPr>
          <a:xfrm>
            <a:off x="639192" y="744318"/>
            <a:ext cx="10573305" cy="5197705"/>
          </a:xfrm>
          <a:prstGeom prst="rect">
            <a:avLst/>
          </a:prstGeom>
          <a:noFill/>
        </p:spPr>
        <p:txBody>
          <a:bodyPr wrap="square" rtlCol="0">
            <a:spAutoFit/>
          </a:bodyPr>
          <a:lstStyle/>
          <a:p>
            <a:pPr marL="457200" indent="-457200">
              <a:lnSpc>
                <a:spcPct val="80000"/>
              </a:lnSpc>
              <a:spcBef>
                <a:spcPts val="600"/>
              </a:spcBef>
              <a:spcAft>
                <a:spcPts val="600"/>
              </a:spcAft>
              <a:buFont typeface="Arial" panose="020B0604020202020204" pitchFamily="34" charset="0"/>
              <a:buChar char="•"/>
            </a:pPr>
            <a:r>
              <a:rPr lang="fr-FR" sz="2800" dirty="0"/>
              <a:t>Le principe de </a:t>
            </a:r>
            <a:r>
              <a:rPr lang="fr-FR" sz="2800" b="1" dirty="0"/>
              <a:t>sauvegarde de la dignité humaine</a:t>
            </a:r>
            <a:r>
              <a:rPr lang="fr-FR" sz="2800" dirty="0"/>
              <a:t> est un principe qu’on trouve à </a:t>
            </a:r>
            <a:r>
              <a:rPr lang="fr-FR" sz="2800" b="1" dirty="0"/>
              <a:t>l’art. 16 du code civil </a:t>
            </a:r>
            <a:r>
              <a:rPr lang="fr-FR" sz="2800" dirty="0"/>
              <a:t>: « La loi assure la primauté de la personne, interdit toute atteinte à la dignité de celle-ci et garantit le respect de l’être humain dès le commencement de sa vie. »</a:t>
            </a:r>
          </a:p>
          <a:p>
            <a:pPr marL="457200" indent="-457200">
              <a:lnSpc>
                <a:spcPct val="80000"/>
              </a:lnSpc>
              <a:spcBef>
                <a:spcPts val="600"/>
              </a:spcBef>
              <a:spcAft>
                <a:spcPts val="600"/>
              </a:spcAft>
              <a:buFont typeface="Arial" panose="020B0604020202020204" pitchFamily="34" charset="0"/>
              <a:buChar char="•"/>
            </a:pPr>
            <a:r>
              <a:rPr lang="fr-FR" sz="2800" dirty="0"/>
              <a:t>On retrouve ce principe dans la </a:t>
            </a:r>
            <a:r>
              <a:rPr lang="fr-FR" sz="2800" b="1" dirty="0"/>
              <a:t>Déclaration universelle des droits de l’homme de 1948 </a:t>
            </a:r>
            <a:r>
              <a:rPr lang="fr-FR" sz="2800" dirty="0"/>
              <a:t>et dès l’article premier de la </a:t>
            </a:r>
            <a:r>
              <a:rPr lang="fr-FR" sz="2800" b="1" dirty="0"/>
              <a:t>Convention d’Oviedo </a:t>
            </a:r>
            <a:r>
              <a:rPr lang="fr-FR" sz="2800" dirty="0"/>
              <a:t>(1997)</a:t>
            </a:r>
            <a:endParaRPr lang="fr-FR" sz="2800" dirty="0">
              <a:sym typeface="Wingdings" panose="05000000000000000000" pitchFamily="2" charset="2"/>
            </a:endParaRPr>
          </a:p>
          <a:p>
            <a:pPr marL="457200" indent="-457200">
              <a:lnSpc>
                <a:spcPct val="80000"/>
              </a:lnSpc>
              <a:spcBef>
                <a:spcPts val="600"/>
              </a:spcBef>
              <a:spcAft>
                <a:spcPts val="600"/>
              </a:spcAft>
              <a:buFont typeface="Arial" panose="020B0604020202020204" pitchFamily="34" charset="0"/>
              <a:buChar char="•"/>
            </a:pPr>
            <a:r>
              <a:rPr lang="fr-FR" sz="2800" dirty="0">
                <a:sym typeface="Wingdings" panose="05000000000000000000" pitchFamily="2" charset="2"/>
              </a:rPr>
              <a:t>Interdiction en France d’un spectacle de « lancer de nains », contre l’avis de la société productrice et de la personne de petite taille concernée (arrêt de « Morsang-sur-Orge » en 1995).</a:t>
            </a:r>
          </a:p>
          <a:p>
            <a:pPr marL="457200" indent="-457200">
              <a:lnSpc>
                <a:spcPct val="80000"/>
              </a:lnSpc>
              <a:spcBef>
                <a:spcPts val="600"/>
              </a:spcBef>
              <a:spcAft>
                <a:spcPts val="600"/>
              </a:spcAft>
              <a:buFont typeface="Arial" panose="020B0604020202020204" pitchFamily="34" charset="0"/>
              <a:buChar char="•"/>
            </a:pPr>
            <a:r>
              <a:rPr lang="fr-FR" sz="2800" dirty="0">
                <a:sym typeface="Wingdings" panose="05000000000000000000" pitchFamily="2" charset="2"/>
              </a:rPr>
              <a:t>Importance de la </a:t>
            </a:r>
            <a:r>
              <a:rPr lang="fr-FR" sz="2800" b="1" dirty="0">
                <a:sym typeface="Wingdings" panose="05000000000000000000" pitchFamily="2" charset="2"/>
              </a:rPr>
              <a:t>tradition déontologique </a:t>
            </a:r>
            <a:r>
              <a:rPr lang="fr-FR" sz="2800" dirty="0">
                <a:sym typeface="Wingdings" panose="05000000000000000000" pitchFamily="2" charset="2"/>
              </a:rPr>
              <a:t>(d’inspiration kantienne), qui explique le rejet en France de la GPA.</a:t>
            </a:r>
          </a:p>
          <a:p>
            <a:pPr marL="457200" indent="-457200">
              <a:lnSpc>
                <a:spcPct val="80000"/>
              </a:lnSpc>
              <a:spcBef>
                <a:spcPts val="600"/>
              </a:spcBef>
              <a:spcAft>
                <a:spcPts val="600"/>
              </a:spcAft>
              <a:buFont typeface="Arial" panose="020B0604020202020204" pitchFamily="34" charset="0"/>
              <a:buChar char="•"/>
            </a:pPr>
            <a:endParaRPr lang="fr-FR" sz="2800" dirty="0"/>
          </a:p>
        </p:txBody>
      </p:sp>
    </p:spTree>
    <p:extLst>
      <p:ext uri="{BB962C8B-B14F-4D97-AF65-F5344CB8AC3E}">
        <p14:creationId xmlns:p14="http://schemas.microsoft.com/office/powerpoint/2010/main" val="1156606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08A151C-843A-4CCE-AF59-765D361879AA}"/>
              </a:ext>
            </a:extLst>
          </p:cNvPr>
          <p:cNvSpPr>
            <a:spLocks noGrp="1"/>
          </p:cNvSpPr>
          <p:nvPr>
            <p:ph idx="1"/>
          </p:nvPr>
        </p:nvSpPr>
        <p:spPr>
          <a:xfrm>
            <a:off x="838200" y="1580769"/>
            <a:ext cx="10515600" cy="3696462"/>
          </a:xfrm>
        </p:spPr>
        <p:txBody>
          <a:bodyPr>
            <a:normAutofit/>
          </a:bodyPr>
          <a:lstStyle/>
          <a:p>
            <a:r>
              <a:rPr lang="fr-FR" dirty="0"/>
              <a:t>Rappel de deux formulations de </a:t>
            </a:r>
            <a:r>
              <a:rPr lang="fr-FR" b="1" dirty="0"/>
              <a:t>l’impératif catégorique kantien </a:t>
            </a:r>
            <a:r>
              <a:rPr lang="fr-FR" dirty="0"/>
              <a:t>:</a:t>
            </a:r>
          </a:p>
          <a:p>
            <a:pPr lvl="1">
              <a:buFont typeface="Calibri" panose="020F0502020204030204" pitchFamily="34" charset="0"/>
              <a:buChar char="­"/>
            </a:pPr>
            <a:r>
              <a:rPr lang="fr-FR" sz="2800" dirty="0">
                <a:solidFill>
                  <a:srgbClr val="0070C0"/>
                </a:solidFill>
                <a:cs typeface="Calibri"/>
              </a:rPr>
              <a:t>« Agis uniquement d'après la maxime qui fait que tu puisses vouloir  en même temps qu'elle devienne une loi universelle. »</a:t>
            </a:r>
          </a:p>
          <a:p>
            <a:pPr lvl="1">
              <a:buFont typeface="Calibri" panose="020F0502020204030204" pitchFamily="34" charset="0"/>
              <a:buChar char="­"/>
            </a:pPr>
            <a:r>
              <a:rPr lang="fr-FR" sz="2800" dirty="0">
                <a:solidFill>
                  <a:srgbClr val="0070C0"/>
                </a:solidFill>
                <a:cs typeface="Calibri"/>
              </a:rPr>
              <a:t>« Agis de telle sorte que traites l'humanité aussi bien dans ta personne que dans la personne de tout autre toujours en même temps comme une fin, et jamais simplement comme un moyen. » </a:t>
            </a:r>
          </a:p>
          <a:p>
            <a:r>
              <a:rPr lang="fr-FR" dirty="0">
                <a:cs typeface="Calibri"/>
              </a:rPr>
              <a:t>Ce qui suppose que l'être humain possède une "</a:t>
            </a:r>
            <a:r>
              <a:rPr lang="fr-FR" b="1" dirty="0">
                <a:cs typeface="Calibri"/>
              </a:rPr>
              <a:t>valeur intrinsèque</a:t>
            </a:r>
            <a:r>
              <a:rPr lang="fr-FR" dirty="0">
                <a:cs typeface="Calibri"/>
              </a:rPr>
              <a:t>", une "</a:t>
            </a:r>
            <a:r>
              <a:rPr lang="fr-FR" b="1" dirty="0">
                <a:cs typeface="Calibri"/>
              </a:rPr>
              <a:t>dignité</a:t>
            </a:r>
            <a:r>
              <a:rPr lang="fr-FR" dirty="0">
                <a:cs typeface="Calibri"/>
              </a:rPr>
              <a:t>", contrairement aux choses.</a:t>
            </a:r>
          </a:p>
          <a:p>
            <a:pPr lvl="1"/>
            <a:endParaRPr lang="fr-FR" dirty="0"/>
          </a:p>
        </p:txBody>
      </p:sp>
    </p:spTree>
    <p:extLst>
      <p:ext uri="{BB962C8B-B14F-4D97-AF65-F5344CB8AC3E}">
        <p14:creationId xmlns:p14="http://schemas.microsoft.com/office/powerpoint/2010/main" val="2237309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Les grands principes posés par le CCNE</a:t>
            </a:r>
            <a:endParaRPr lang="fr-FR" sz="3200" dirty="0"/>
          </a:p>
        </p:txBody>
      </p:sp>
    </p:spTree>
    <p:extLst>
      <p:ext uri="{BB962C8B-B14F-4D97-AF65-F5344CB8AC3E}">
        <p14:creationId xmlns:p14="http://schemas.microsoft.com/office/powerpoint/2010/main" val="1074857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6A20AB-E85D-46A5-9F32-E1FA2E39BE4F}"/>
              </a:ext>
            </a:extLst>
          </p:cNvPr>
          <p:cNvSpPr>
            <a:spLocks noGrp="1"/>
          </p:cNvSpPr>
          <p:nvPr>
            <p:ph idx="1"/>
          </p:nvPr>
        </p:nvSpPr>
        <p:spPr>
          <a:xfrm>
            <a:off x="914400" y="1589102"/>
            <a:ext cx="9827580" cy="3355759"/>
          </a:xfrm>
          <a:solidFill>
            <a:schemeClr val="accent1">
              <a:lumMod val="20000"/>
              <a:lumOff val="80000"/>
            </a:schemeClr>
          </a:solidFill>
        </p:spPr>
        <p:txBody>
          <a:bodyPr vert="horz" lIns="91440" tIns="45720" rIns="91440" bIns="45720" rtlCol="0" anchor="t">
            <a:noAutofit/>
          </a:bodyPr>
          <a:lstStyle/>
          <a:p>
            <a:pPr marL="0" indent="0">
              <a:lnSpc>
                <a:spcPct val="80000"/>
              </a:lnSpc>
              <a:buNone/>
            </a:pPr>
            <a:r>
              <a:rPr lang="fr-FR" dirty="0">
                <a:solidFill>
                  <a:srgbClr val="0070C0"/>
                </a:solidFill>
                <a:cs typeface="Calibri"/>
              </a:rPr>
              <a:t>« La </a:t>
            </a:r>
            <a:r>
              <a:rPr lang="fr-FR" b="1" dirty="0">
                <a:solidFill>
                  <a:srgbClr val="0070C0"/>
                </a:solidFill>
                <a:cs typeface="Calibri"/>
              </a:rPr>
              <a:t>France</a:t>
            </a:r>
            <a:r>
              <a:rPr lang="fr-FR" dirty="0">
                <a:solidFill>
                  <a:srgbClr val="0070C0"/>
                </a:solidFill>
                <a:cs typeface="Calibri"/>
              </a:rPr>
              <a:t> structure sa réflexion dès les années 1970. </a:t>
            </a:r>
            <a:r>
              <a:rPr lang="fr-FR" b="1" dirty="0">
                <a:solidFill>
                  <a:srgbClr val="0070C0"/>
                </a:solidFill>
                <a:cs typeface="Calibri"/>
              </a:rPr>
              <a:t>Pionnière en la matière</a:t>
            </a:r>
            <a:r>
              <a:rPr lang="fr-FR" dirty="0">
                <a:solidFill>
                  <a:srgbClr val="0070C0"/>
                </a:solidFill>
                <a:cs typeface="Calibri"/>
              </a:rPr>
              <a:t>, elle est le premier pays à se doter d’un Comité consultatif national d’éthique pour les sciences de la vie et de la santé, en 1983. C’est en 1994 qu’elle adopte les trois premières lois de bioéthique, cadre légal qui sera régulièrement révisé pour s’adapter aux nouveaux enjeux posés par les avancées de la science et de la médecine. » (https://solidarites-sante.gouv.fr/grands-dossiers/bioethique/article/5-questions-sur-la-bioethique)</a:t>
            </a:r>
          </a:p>
          <a:p>
            <a:pPr marL="0" indent="0">
              <a:lnSpc>
                <a:spcPct val="80000"/>
              </a:lnSpc>
              <a:buNone/>
            </a:pPr>
            <a:endParaRPr lang="fr-FR" dirty="0">
              <a:solidFill>
                <a:srgbClr val="0070C0"/>
              </a:solidFill>
              <a:cs typeface="Calibri"/>
            </a:endParaRPr>
          </a:p>
        </p:txBody>
      </p:sp>
      <p:sp>
        <p:nvSpPr>
          <p:cNvPr id="5" name="ZoneTexte 4">
            <a:extLst>
              <a:ext uri="{FF2B5EF4-FFF2-40B4-BE49-F238E27FC236}">
                <a16:creationId xmlns:a16="http://schemas.microsoft.com/office/drawing/2014/main" id="{A926D71E-75EC-405E-9ED7-541EECEC67CC}"/>
              </a:ext>
            </a:extLst>
          </p:cNvPr>
          <p:cNvSpPr txBox="1"/>
          <p:nvPr/>
        </p:nvSpPr>
        <p:spPr>
          <a:xfrm>
            <a:off x="2727664" y="359620"/>
            <a:ext cx="6094520" cy="597087"/>
          </a:xfrm>
          <a:prstGeom prst="rect">
            <a:avLst/>
          </a:prstGeom>
          <a:noFill/>
        </p:spPr>
        <p:txBody>
          <a:bodyPr wrap="square">
            <a:spAutoFit/>
          </a:bodyPr>
          <a:lstStyle/>
          <a:p>
            <a:pPr algn="ctr">
              <a:lnSpc>
                <a:spcPct val="80000"/>
              </a:lnSpc>
            </a:pPr>
            <a:r>
              <a:rPr lang="fr-FR" sz="4000" dirty="0">
                <a:solidFill>
                  <a:srgbClr val="0070C0"/>
                </a:solidFill>
                <a:latin typeface="+mj-lt"/>
                <a:cs typeface="Calibri"/>
              </a:rPr>
              <a:t>La France pionnière </a:t>
            </a:r>
          </a:p>
        </p:txBody>
      </p:sp>
    </p:spTree>
    <p:extLst>
      <p:ext uri="{BB962C8B-B14F-4D97-AF65-F5344CB8AC3E}">
        <p14:creationId xmlns:p14="http://schemas.microsoft.com/office/powerpoint/2010/main" val="2395537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FCD67D30-F93B-4CB1-B986-C942359AE134}"/>
              </a:ext>
            </a:extLst>
          </p:cNvPr>
          <p:cNvSpPr txBox="1">
            <a:spLocks/>
          </p:cNvSpPr>
          <p:nvPr/>
        </p:nvSpPr>
        <p:spPr>
          <a:xfrm>
            <a:off x="897383" y="1873705"/>
            <a:ext cx="10397233" cy="2709146"/>
          </a:xfrm>
          <a:prstGeom prst="rect">
            <a:avLst/>
          </a:prstGeom>
          <a:solidFill>
            <a:schemeClr val="accent1">
              <a:lumMod val="20000"/>
              <a:lumOff val="80000"/>
            </a:scheme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fr-FR" dirty="0">
                <a:solidFill>
                  <a:srgbClr val="0070C0"/>
                </a:solidFill>
                <a:cs typeface="Calibri"/>
              </a:rPr>
              <a:t>« Le </a:t>
            </a:r>
            <a:r>
              <a:rPr lang="fr-FR" b="1" dirty="0">
                <a:solidFill>
                  <a:srgbClr val="0070C0"/>
                </a:solidFill>
                <a:cs typeface="Calibri"/>
              </a:rPr>
              <a:t>Comité consultatif national d'éthique pour les sciences de la vie et de la santé</a:t>
            </a:r>
            <a:r>
              <a:rPr lang="fr-FR" dirty="0">
                <a:solidFill>
                  <a:srgbClr val="0070C0"/>
                </a:solidFill>
                <a:cs typeface="Calibri"/>
              </a:rPr>
              <a:t>, souvent abrégé en </a:t>
            </a:r>
            <a:r>
              <a:rPr lang="fr-FR" b="1" dirty="0">
                <a:solidFill>
                  <a:srgbClr val="0070C0"/>
                </a:solidFill>
                <a:cs typeface="Calibri"/>
              </a:rPr>
              <a:t>Comité consultatif national d'éthique (CCNE)</a:t>
            </a:r>
            <a:r>
              <a:rPr lang="fr-FR" dirty="0">
                <a:solidFill>
                  <a:srgbClr val="0070C0"/>
                </a:solidFill>
                <a:cs typeface="Calibri"/>
              </a:rPr>
              <a:t>,</a:t>
            </a:r>
            <a:r>
              <a:rPr lang="fr-FR" b="1" dirty="0">
                <a:solidFill>
                  <a:srgbClr val="0070C0"/>
                </a:solidFill>
                <a:cs typeface="Calibri"/>
              </a:rPr>
              <a:t> </a:t>
            </a:r>
            <a:r>
              <a:rPr lang="fr-FR" dirty="0">
                <a:solidFill>
                  <a:srgbClr val="0070C0"/>
                </a:solidFill>
                <a:cs typeface="Calibri"/>
              </a:rPr>
              <a:t>est un organisme consultatif français ayant le statut d'autorité administrative indépendante, dont la mission est de "donner des avis sur les problèmes éthiques et les questions de société soulevés par les progrès de la connaissance dans les domaines de la biologie, de la médecine et de la santé" » (Wikipédia)</a:t>
            </a:r>
          </a:p>
        </p:txBody>
      </p:sp>
      <p:sp>
        <p:nvSpPr>
          <p:cNvPr id="7" name="ZoneTexte 6">
            <a:extLst>
              <a:ext uri="{FF2B5EF4-FFF2-40B4-BE49-F238E27FC236}">
                <a16:creationId xmlns:a16="http://schemas.microsoft.com/office/drawing/2014/main" id="{AF304C04-E3B4-4087-B005-939E9FBA55CA}"/>
              </a:ext>
            </a:extLst>
          </p:cNvPr>
          <p:cNvSpPr txBox="1"/>
          <p:nvPr/>
        </p:nvSpPr>
        <p:spPr>
          <a:xfrm>
            <a:off x="2665521" y="77225"/>
            <a:ext cx="6094520" cy="597087"/>
          </a:xfrm>
          <a:prstGeom prst="rect">
            <a:avLst/>
          </a:prstGeom>
          <a:noFill/>
        </p:spPr>
        <p:txBody>
          <a:bodyPr wrap="square">
            <a:spAutoFit/>
          </a:bodyPr>
          <a:lstStyle>
            <a:defPPr>
              <a:defRPr lang="fr-FR"/>
            </a:defPPr>
            <a:lvl1pPr algn="ctr">
              <a:lnSpc>
                <a:spcPct val="80000"/>
              </a:lnSpc>
              <a:defRPr sz="4000">
                <a:solidFill>
                  <a:srgbClr val="0070C0"/>
                </a:solidFill>
                <a:latin typeface="+mj-lt"/>
                <a:cs typeface="Calibri"/>
              </a:defRPr>
            </a:lvl1pPr>
          </a:lstStyle>
          <a:p>
            <a:r>
              <a:rPr lang="fr-FR" dirty="0"/>
              <a:t>Le rôle de CCNE </a:t>
            </a:r>
          </a:p>
        </p:txBody>
      </p:sp>
    </p:spTree>
    <p:extLst>
      <p:ext uri="{BB962C8B-B14F-4D97-AF65-F5344CB8AC3E}">
        <p14:creationId xmlns:p14="http://schemas.microsoft.com/office/powerpoint/2010/main" val="3086018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96A20AB-E85D-46A5-9F32-E1FA2E39BE4F}"/>
              </a:ext>
            </a:extLst>
          </p:cNvPr>
          <p:cNvSpPr>
            <a:spLocks noGrp="1"/>
          </p:cNvSpPr>
          <p:nvPr>
            <p:ph idx="1"/>
          </p:nvPr>
        </p:nvSpPr>
        <p:spPr>
          <a:xfrm>
            <a:off x="905523" y="1570542"/>
            <a:ext cx="10786369" cy="3074699"/>
          </a:xfrm>
        </p:spPr>
        <p:txBody>
          <a:bodyPr vert="horz" lIns="91440" tIns="45720" rIns="91440" bIns="45720" rtlCol="0" anchor="t">
            <a:noAutofit/>
          </a:bodyPr>
          <a:lstStyle/>
          <a:p>
            <a:pPr>
              <a:lnSpc>
                <a:spcPct val="80000"/>
              </a:lnSpc>
            </a:pPr>
            <a:r>
              <a:rPr lang="fr-FR" dirty="0">
                <a:cs typeface="Calibri"/>
              </a:rPr>
              <a:t>Le CCNE a posé des limites à l'utilisation du vivant humain, dont les fins sont uniquement </a:t>
            </a:r>
            <a:r>
              <a:rPr lang="fr-FR" b="1" dirty="0">
                <a:cs typeface="Calibri"/>
              </a:rPr>
              <a:t>thérapeutiques </a:t>
            </a:r>
            <a:r>
              <a:rPr lang="fr-FR" dirty="0">
                <a:cs typeface="Calibri"/>
              </a:rPr>
              <a:t>ou </a:t>
            </a:r>
            <a:r>
              <a:rPr lang="fr-FR" b="1" dirty="0">
                <a:cs typeface="Calibri"/>
              </a:rPr>
              <a:t>scientifiques </a:t>
            </a:r>
            <a:r>
              <a:rPr lang="fr-FR" dirty="0">
                <a:cs typeface="Calibri"/>
              </a:rPr>
              <a:t>:</a:t>
            </a:r>
          </a:p>
          <a:p>
            <a:pPr lvl="1">
              <a:lnSpc>
                <a:spcPct val="80000"/>
              </a:lnSpc>
              <a:buFont typeface="Calibri" panose="020F0502020204030204" pitchFamily="34" charset="0"/>
              <a:buChar char="­"/>
            </a:pPr>
            <a:r>
              <a:rPr lang="fr-FR" sz="2800" b="1" dirty="0">
                <a:cs typeface="Calibri"/>
              </a:rPr>
              <a:t>mise hors marché</a:t>
            </a:r>
            <a:r>
              <a:rPr lang="fr-FR" sz="2800" dirty="0">
                <a:cs typeface="Calibri"/>
              </a:rPr>
              <a:t>,</a:t>
            </a:r>
          </a:p>
          <a:p>
            <a:pPr lvl="1">
              <a:lnSpc>
                <a:spcPct val="80000"/>
              </a:lnSpc>
              <a:buFont typeface="Calibri" panose="020F0502020204030204" pitchFamily="34" charset="0"/>
              <a:buChar char="­"/>
            </a:pPr>
            <a:r>
              <a:rPr lang="fr-FR" sz="2800" b="1" dirty="0">
                <a:cs typeface="Calibri"/>
              </a:rPr>
              <a:t>gratuité</a:t>
            </a:r>
            <a:r>
              <a:rPr lang="fr-FR" sz="2800" dirty="0">
                <a:cs typeface="Calibri"/>
              </a:rPr>
              <a:t>,</a:t>
            </a:r>
          </a:p>
          <a:p>
            <a:pPr lvl="1">
              <a:lnSpc>
                <a:spcPct val="80000"/>
              </a:lnSpc>
              <a:buFont typeface="Calibri" panose="020F0502020204030204" pitchFamily="34" charset="0"/>
              <a:buChar char="­"/>
            </a:pPr>
            <a:r>
              <a:rPr lang="fr-FR" sz="2800" b="1" dirty="0">
                <a:cs typeface="Calibri"/>
              </a:rPr>
              <a:t>anonymat</a:t>
            </a:r>
            <a:r>
              <a:rPr lang="fr-FR" sz="2800" dirty="0">
                <a:cs typeface="Calibri"/>
              </a:rPr>
              <a:t>,</a:t>
            </a:r>
          </a:p>
          <a:p>
            <a:pPr>
              <a:lnSpc>
                <a:spcPct val="80000"/>
              </a:lnSpc>
            </a:pPr>
            <a:r>
              <a:rPr lang="fr-FR" dirty="0">
                <a:cs typeface="Calibri"/>
              </a:rPr>
              <a:t>dans le but de garantir la </a:t>
            </a:r>
            <a:r>
              <a:rPr lang="fr-FR" b="1" dirty="0">
                <a:cs typeface="Calibri"/>
              </a:rPr>
              <a:t>dignité de la personne</a:t>
            </a:r>
            <a:r>
              <a:rPr lang="fr-FR" dirty="0">
                <a:cs typeface="Calibri"/>
              </a:rPr>
              <a:t>.</a:t>
            </a:r>
          </a:p>
          <a:p>
            <a:pPr marL="0" indent="0">
              <a:lnSpc>
                <a:spcPct val="80000"/>
              </a:lnSpc>
              <a:buNone/>
            </a:pPr>
            <a:endParaRPr lang="fr-FR" dirty="0">
              <a:cs typeface="Calibri"/>
            </a:endParaRPr>
          </a:p>
        </p:txBody>
      </p:sp>
    </p:spTree>
    <p:extLst>
      <p:ext uri="{BB962C8B-B14F-4D97-AF65-F5344CB8AC3E}">
        <p14:creationId xmlns:p14="http://schemas.microsoft.com/office/powerpoint/2010/main" val="3299385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747024" y="1996067"/>
            <a:ext cx="9144000" cy="2061495"/>
          </a:xfrm>
        </p:spPr>
        <p:txBody>
          <a:bodyPr>
            <a:normAutofit/>
          </a:bodyPr>
          <a:lstStyle/>
          <a:p>
            <a:r>
              <a:rPr lang="fr-FR" sz="3200" dirty="0">
                <a:solidFill>
                  <a:schemeClr val="accent1">
                    <a:lumMod val="75000"/>
                  </a:schemeClr>
                </a:solidFill>
                <a:cs typeface="Calibri Light"/>
              </a:rPr>
              <a:t>Les grands principes issus des lois relatives à la bioéthique en France</a:t>
            </a:r>
            <a:br>
              <a:rPr lang="fr-FR" sz="3200" dirty="0"/>
            </a:br>
            <a:endParaRPr lang="fr-FR" sz="3200" dirty="0"/>
          </a:p>
        </p:txBody>
      </p:sp>
    </p:spTree>
    <p:extLst>
      <p:ext uri="{BB962C8B-B14F-4D97-AF65-F5344CB8AC3E}">
        <p14:creationId xmlns:p14="http://schemas.microsoft.com/office/powerpoint/2010/main" val="1585026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B5E1CD3-E6D7-4D53-BBB0-3B146982F3C4}"/>
              </a:ext>
            </a:extLst>
          </p:cNvPr>
          <p:cNvSpPr>
            <a:spLocks noGrp="1"/>
          </p:cNvSpPr>
          <p:nvPr>
            <p:ph idx="1"/>
          </p:nvPr>
        </p:nvSpPr>
        <p:spPr>
          <a:xfrm>
            <a:off x="1177658" y="1034903"/>
            <a:ext cx="9836683" cy="3324033"/>
          </a:xfrm>
        </p:spPr>
        <p:txBody>
          <a:bodyPr>
            <a:noAutofit/>
          </a:bodyPr>
          <a:lstStyle/>
          <a:p>
            <a:pPr>
              <a:lnSpc>
                <a:spcPct val="80000"/>
              </a:lnSpc>
              <a:spcBef>
                <a:spcPts val="600"/>
              </a:spcBef>
              <a:spcAft>
                <a:spcPts val="1200"/>
              </a:spcAft>
            </a:pPr>
            <a:r>
              <a:rPr lang="fr-FR" b="1" dirty="0"/>
              <a:t>La protection de la personne </a:t>
            </a:r>
            <a:r>
              <a:rPr lang="fr-FR" dirty="0"/>
              <a:t>: l’être humain prime sur les intérêts de la science (code civil, art. 16)</a:t>
            </a:r>
          </a:p>
          <a:p>
            <a:pPr>
              <a:lnSpc>
                <a:spcPct val="80000"/>
              </a:lnSpc>
              <a:spcBef>
                <a:spcPts val="600"/>
              </a:spcBef>
              <a:spcAft>
                <a:spcPts val="1200"/>
              </a:spcAft>
            </a:pPr>
            <a:r>
              <a:rPr lang="fr-FR" b="1" dirty="0"/>
              <a:t>Le respect du corps humain </a:t>
            </a:r>
            <a:r>
              <a:rPr lang="fr-FR" dirty="0"/>
              <a:t>: le corps humain est inviolable (code civil, art. 16)</a:t>
            </a:r>
          </a:p>
          <a:p>
            <a:pPr>
              <a:lnSpc>
                <a:spcPct val="80000"/>
              </a:lnSpc>
              <a:spcBef>
                <a:spcPts val="600"/>
              </a:spcBef>
              <a:spcAft>
                <a:spcPts val="1200"/>
              </a:spcAft>
            </a:pPr>
            <a:r>
              <a:rPr lang="fr-FR" b="1" dirty="0"/>
              <a:t>La non-patrimonialité </a:t>
            </a:r>
            <a:r>
              <a:rPr lang="fr-FR" dirty="0"/>
              <a:t>: d’où une limite à la liberté de disposer de soi, puisque le corps humain ne peut faire l’objet d’aucune convention à titre onéreux</a:t>
            </a:r>
          </a:p>
          <a:p>
            <a:pPr lvl="2">
              <a:lnSpc>
                <a:spcPct val="80000"/>
              </a:lnSpc>
              <a:spcBef>
                <a:spcPts val="600"/>
              </a:spcBef>
            </a:pPr>
            <a:endParaRPr lang="fr-FR" sz="2400" dirty="0"/>
          </a:p>
        </p:txBody>
      </p:sp>
    </p:spTree>
    <p:extLst>
      <p:ext uri="{BB962C8B-B14F-4D97-AF65-F5344CB8AC3E}">
        <p14:creationId xmlns:p14="http://schemas.microsoft.com/office/powerpoint/2010/main" val="538472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207629-5FF8-49EB-9151-E1E24EBAC1D7}"/>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4400" spc="-240" dirty="0">
                <a:solidFill>
                  <a:schemeClr val="accent5">
                    <a:lumMod val="75000"/>
                  </a:schemeClr>
                </a:solidFill>
                <a:latin typeface="Gotham Medium" pitchFamily="50" charset="0"/>
                <a:cs typeface="Gotham Medium" pitchFamily="50" charset="0"/>
              </a:rPr>
              <a:t>a) Le biopolitique en contexte de pandémie</a:t>
            </a:r>
            <a:endParaRPr lang="fr-FR" sz="4400" dirty="0"/>
          </a:p>
        </p:txBody>
      </p:sp>
    </p:spTree>
    <p:extLst>
      <p:ext uri="{BB962C8B-B14F-4D97-AF65-F5344CB8AC3E}">
        <p14:creationId xmlns:p14="http://schemas.microsoft.com/office/powerpoint/2010/main" val="2293874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A313C5B-E118-4BFA-A9E8-6C3BDF0EC2AA}"/>
              </a:ext>
            </a:extLst>
          </p:cNvPr>
          <p:cNvSpPr txBox="1"/>
          <p:nvPr/>
        </p:nvSpPr>
        <p:spPr>
          <a:xfrm>
            <a:off x="1269505" y="1106577"/>
            <a:ext cx="9507985" cy="3243324"/>
          </a:xfrm>
          <a:prstGeom prst="rect">
            <a:avLst/>
          </a:prstGeom>
          <a:noFill/>
        </p:spPr>
        <p:txBody>
          <a:bodyPr wrap="square">
            <a:spAutoFit/>
          </a:bodyPr>
          <a:lstStyle/>
          <a:p>
            <a:pPr marL="285750" indent="-285750">
              <a:lnSpc>
                <a:spcPct val="80000"/>
              </a:lnSpc>
              <a:spcBef>
                <a:spcPts val="600"/>
              </a:spcBef>
              <a:buFont typeface="Arial" panose="020B0604020202020204" pitchFamily="34" charset="0"/>
              <a:buChar char="•"/>
            </a:pPr>
            <a:r>
              <a:rPr lang="fr-FR" sz="2800" b="1" dirty="0"/>
              <a:t>L’anonymat</a:t>
            </a:r>
            <a:r>
              <a:rPr lang="fr-FR" sz="2800" dirty="0"/>
              <a:t> : donneurs et receveurs ne peuvent pas connaître l’identité l’un de l’autre.</a:t>
            </a:r>
          </a:p>
          <a:p>
            <a:pPr marL="1371600" lvl="2" indent="-457200">
              <a:lnSpc>
                <a:spcPct val="80000"/>
              </a:lnSpc>
              <a:spcBef>
                <a:spcPts val="600"/>
              </a:spcBef>
              <a:spcAft>
                <a:spcPts val="600"/>
              </a:spcAft>
              <a:buFont typeface="Calibri" panose="020F0502020204030204" pitchFamily="34" charset="0"/>
              <a:buChar char="­"/>
            </a:pPr>
            <a:r>
              <a:rPr lang="fr-FR" sz="2800" dirty="0"/>
              <a:t>Pour favoriser des considérations objectives telles que l’urgence, l’histocomptabilité ou l’égalité d’accès.</a:t>
            </a:r>
          </a:p>
          <a:p>
            <a:pPr marL="1371600" lvl="2" indent="-457200">
              <a:lnSpc>
                <a:spcPct val="80000"/>
              </a:lnSpc>
              <a:spcBef>
                <a:spcPts val="600"/>
              </a:spcBef>
              <a:spcAft>
                <a:spcPts val="600"/>
              </a:spcAft>
              <a:buFont typeface="Calibri" panose="020F0502020204030204" pitchFamily="34" charset="0"/>
              <a:buChar char="­"/>
            </a:pPr>
            <a:r>
              <a:rPr lang="fr-FR" sz="2800" dirty="0"/>
              <a:t>Pour des raisons d’ordre psychologique (voir le film </a:t>
            </a:r>
            <a:r>
              <a:rPr lang="fr-FR" sz="2800" i="1" dirty="0"/>
              <a:t>21 grammes </a:t>
            </a:r>
            <a:r>
              <a:rPr lang="fr-FR" sz="2800" dirty="0"/>
              <a:t>de Alejandro González </a:t>
            </a:r>
            <a:r>
              <a:rPr lang="fr-FR" sz="2800" dirty="0" err="1"/>
              <a:t>Iñárritu</a:t>
            </a:r>
            <a:r>
              <a:rPr lang="fr-FR" sz="2800" dirty="0"/>
              <a:t>).</a:t>
            </a:r>
          </a:p>
          <a:p>
            <a:pPr lvl="1">
              <a:lnSpc>
                <a:spcPct val="80000"/>
              </a:lnSpc>
              <a:spcBef>
                <a:spcPts val="600"/>
              </a:spcBef>
              <a:buFont typeface="Wingdings" panose="05000000000000000000" pitchFamily="2" charset="2"/>
              <a:buChar char="à"/>
            </a:pPr>
            <a:r>
              <a:rPr lang="fr-FR" sz="2800" dirty="0">
                <a:sym typeface="Wingdings" panose="05000000000000000000" pitchFamily="2" charset="2"/>
              </a:rPr>
              <a:t>Evolution récente de la loi, en ce qui concerne le droit à l’accès à l’identité en cas de PMA</a:t>
            </a:r>
          </a:p>
        </p:txBody>
      </p:sp>
    </p:spTree>
    <p:extLst>
      <p:ext uri="{BB962C8B-B14F-4D97-AF65-F5344CB8AC3E}">
        <p14:creationId xmlns:p14="http://schemas.microsoft.com/office/powerpoint/2010/main" val="1262249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3514E932-CC4F-445E-ADA0-7DC3D156035E}"/>
              </a:ext>
            </a:extLst>
          </p:cNvPr>
          <p:cNvSpPr txBox="1"/>
          <p:nvPr/>
        </p:nvSpPr>
        <p:spPr>
          <a:xfrm>
            <a:off x="861135" y="1479439"/>
            <a:ext cx="9669262" cy="2323072"/>
          </a:xfrm>
          <a:prstGeom prst="rect">
            <a:avLst/>
          </a:prstGeom>
          <a:noFill/>
        </p:spPr>
        <p:txBody>
          <a:bodyPr wrap="square">
            <a:spAutoFit/>
          </a:bodyPr>
          <a:lstStyle/>
          <a:p>
            <a:pPr marL="742950" lvl="1" indent="-285750">
              <a:lnSpc>
                <a:spcPct val="80000"/>
              </a:lnSpc>
              <a:spcBef>
                <a:spcPts val="600"/>
              </a:spcBef>
              <a:buFont typeface="Arial" panose="020B0604020202020204" pitchFamily="34" charset="0"/>
              <a:buChar char="•"/>
            </a:pPr>
            <a:r>
              <a:rPr lang="fr-FR" sz="2800" b="1" dirty="0">
                <a:sym typeface="Wingdings" panose="05000000000000000000" pitchFamily="2" charset="2"/>
              </a:rPr>
              <a:t>La protection du patrimoine génétique </a:t>
            </a:r>
            <a:r>
              <a:rPr lang="fr-FR" sz="2800" dirty="0">
                <a:sym typeface="Wingdings" panose="05000000000000000000" pitchFamily="2" charset="2"/>
              </a:rPr>
              <a:t>:</a:t>
            </a:r>
          </a:p>
          <a:p>
            <a:pPr marL="1371600" lvl="2" indent="-457200">
              <a:lnSpc>
                <a:spcPct val="80000"/>
              </a:lnSpc>
              <a:spcBef>
                <a:spcPts val="600"/>
              </a:spcBef>
              <a:buFont typeface="Calibri" panose="020F0502020204030204" pitchFamily="34" charset="0"/>
              <a:buChar char="­"/>
            </a:pPr>
            <a:r>
              <a:rPr lang="fr-FR" sz="2800" dirty="0">
                <a:sym typeface="Wingdings" panose="05000000000000000000" pitchFamily="2" charset="2"/>
              </a:rPr>
              <a:t>Interdiction de toute pratique eugénique, du clonage ou de toute modification du génome pour modifier la descendance de la personne.</a:t>
            </a:r>
          </a:p>
          <a:p>
            <a:pPr marL="1371600" lvl="2" indent="-457200">
              <a:lnSpc>
                <a:spcPct val="80000"/>
              </a:lnSpc>
              <a:spcBef>
                <a:spcPts val="600"/>
              </a:spcBef>
              <a:buFont typeface="Calibri" panose="020F0502020204030204" pitchFamily="34" charset="0"/>
              <a:buChar char="­"/>
            </a:pPr>
            <a:r>
              <a:rPr lang="fr-FR" sz="2800" dirty="0">
                <a:sym typeface="Wingdings" panose="05000000000000000000" pitchFamily="2" charset="2"/>
              </a:rPr>
              <a:t>Les techniques de diagnostic génétique de l’embryon ou du fœtus ne sont pas ici concernées.</a:t>
            </a:r>
            <a:endParaRPr lang="fr-FR" sz="2800" dirty="0"/>
          </a:p>
        </p:txBody>
      </p:sp>
    </p:spTree>
    <p:extLst>
      <p:ext uri="{BB962C8B-B14F-4D97-AF65-F5344CB8AC3E}">
        <p14:creationId xmlns:p14="http://schemas.microsoft.com/office/powerpoint/2010/main" val="2779871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672778"/>
            <a:ext cx="9144000" cy="2387600"/>
          </a:xfrm>
        </p:spPr>
        <p:txBody>
          <a:bodyPr>
            <a:normAutofit/>
          </a:bodyPr>
          <a:lstStyle/>
          <a:p>
            <a:r>
              <a:rPr lang="fr-FR" sz="3200" dirty="0">
                <a:solidFill>
                  <a:schemeClr val="accent1">
                    <a:lumMod val="75000"/>
                  </a:schemeClr>
                </a:solidFill>
                <a:cs typeface="Calibri Light"/>
              </a:rPr>
              <a:t>Une « éthique minimaliste » est-elle acceptable en bioéthique ?</a:t>
            </a:r>
            <a:br>
              <a:rPr lang="fr-FR" sz="3200" dirty="0"/>
            </a:br>
            <a:endParaRPr lang="fr-FR" sz="3200" dirty="0"/>
          </a:p>
        </p:txBody>
      </p:sp>
    </p:spTree>
    <p:extLst>
      <p:ext uri="{BB962C8B-B14F-4D97-AF65-F5344CB8AC3E}">
        <p14:creationId xmlns:p14="http://schemas.microsoft.com/office/powerpoint/2010/main" val="1877543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64821DF-9A0C-46B0-A5BA-78855DAB535D}"/>
              </a:ext>
            </a:extLst>
          </p:cNvPr>
          <p:cNvSpPr txBox="1"/>
          <p:nvPr/>
        </p:nvSpPr>
        <p:spPr>
          <a:xfrm>
            <a:off x="909076" y="1353845"/>
            <a:ext cx="10658527" cy="3203313"/>
          </a:xfrm>
          <a:prstGeom prst="rect">
            <a:avLst/>
          </a:prstGeom>
          <a:noFill/>
        </p:spPr>
        <p:txBody>
          <a:bodyPr wrap="square">
            <a:spAutoFit/>
          </a:bodyPr>
          <a:lstStyle/>
          <a:p>
            <a:pPr marL="342900" indent="-342900">
              <a:lnSpc>
                <a:spcPct val="80000"/>
              </a:lnSpc>
              <a:buFont typeface="Arial" panose="020B0604020202020204" pitchFamily="34" charset="0"/>
              <a:buChar char="•"/>
            </a:pPr>
            <a:r>
              <a:rPr lang="fr-FR" sz="2800" dirty="0"/>
              <a:t>Selon </a:t>
            </a:r>
            <a:r>
              <a:rPr lang="fr-FR" sz="2800" dirty="0" err="1"/>
              <a:t>Ruwen</a:t>
            </a:r>
            <a:r>
              <a:rPr lang="fr-FR" sz="2800" dirty="0"/>
              <a:t> Ogien, l’« </a:t>
            </a:r>
            <a:r>
              <a:rPr lang="fr-FR" sz="2800" b="1" dirty="0"/>
              <a:t>éthique minimale </a:t>
            </a:r>
            <a:r>
              <a:rPr lang="fr-FR" sz="2800" dirty="0"/>
              <a:t>» :</a:t>
            </a:r>
          </a:p>
          <a:p>
            <a:pPr marL="914400" lvl="1" indent="-457200">
              <a:lnSpc>
                <a:spcPct val="80000"/>
              </a:lnSpc>
              <a:buFont typeface="Calibri" panose="020F0502020204030204" pitchFamily="34" charset="0"/>
              <a:buChar char="­"/>
            </a:pPr>
            <a:r>
              <a:rPr lang="fr-FR" sz="2800" dirty="0"/>
              <a:t>est une éthique qui exclut les devoirs moraux envers soi-même ;</a:t>
            </a:r>
          </a:p>
          <a:p>
            <a:pPr marL="914400" lvl="1" indent="-457200">
              <a:lnSpc>
                <a:spcPct val="80000"/>
              </a:lnSpc>
              <a:buFont typeface="Calibri" panose="020F0502020204030204" pitchFamily="34" charset="0"/>
              <a:buChar char="­"/>
            </a:pPr>
            <a:r>
              <a:rPr lang="fr-FR" sz="2800" dirty="0"/>
              <a:t>consiste surtout ne pas nuire aux autre ;</a:t>
            </a:r>
          </a:p>
          <a:p>
            <a:pPr marL="914400" lvl="1" indent="-457200">
              <a:lnSpc>
                <a:spcPct val="80000"/>
              </a:lnSpc>
              <a:buFont typeface="Calibri" panose="020F0502020204030204" pitchFamily="34" charset="0"/>
              <a:buChar char="­"/>
            </a:pPr>
            <a:r>
              <a:rPr lang="fr-FR" sz="2800" dirty="0"/>
              <a:t>rejette l’argument de la « pente fatale », par exemple du clonage thérapeutique au clonage reproductif.</a:t>
            </a:r>
          </a:p>
          <a:p>
            <a:pPr marL="342900" indent="-342900">
              <a:lnSpc>
                <a:spcPct val="80000"/>
              </a:lnSpc>
              <a:buFont typeface="Arial" panose="020B0604020202020204" pitchFamily="34" charset="0"/>
              <a:buChar char="•"/>
            </a:pPr>
            <a:endParaRPr lang="fr-FR" sz="2800" dirty="0"/>
          </a:p>
          <a:p>
            <a:pPr marL="342900" indent="-342900">
              <a:lnSpc>
                <a:spcPct val="80000"/>
              </a:lnSpc>
              <a:buFont typeface="Arial" panose="020B0604020202020204" pitchFamily="34" charset="0"/>
              <a:buChar char="•"/>
            </a:pPr>
            <a:r>
              <a:rPr lang="fr-FR" sz="2800" dirty="0"/>
              <a:t>Selon Corine Pelluchon, il y a une </a:t>
            </a:r>
            <a:r>
              <a:rPr lang="fr-FR" sz="2800" b="1" dirty="0"/>
              <a:t>insuffisance de l'éthique minimale en bioéthique</a:t>
            </a:r>
            <a:r>
              <a:rPr lang="fr-FR" sz="2800" dirty="0"/>
              <a:t>, parce que les choix en bioéthique ont une implication sur les institutions et le sens que nous souhaitons leur donner.</a:t>
            </a:r>
          </a:p>
        </p:txBody>
      </p:sp>
    </p:spTree>
    <p:extLst>
      <p:ext uri="{BB962C8B-B14F-4D97-AF65-F5344CB8AC3E}">
        <p14:creationId xmlns:p14="http://schemas.microsoft.com/office/powerpoint/2010/main" val="3806452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2909037-82B9-4CC1-8134-5A5D8A3B8134}"/>
              </a:ext>
            </a:extLst>
          </p:cNvPr>
          <p:cNvSpPr>
            <a:spLocks noGrp="1"/>
          </p:cNvSpPr>
          <p:nvPr>
            <p:ph idx="1"/>
          </p:nvPr>
        </p:nvSpPr>
        <p:spPr>
          <a:xfrm>
            <a:off x="816745" y="827349"/>
            <a:ext cx="10795247" cy="4792216"/>
          </a:xfrm>
          <a:solidFill>
            <a:schemeClr val="accent1">
              <a:lumMod val="20000"/>
              <a:lumOff val="80000"/>
            </a:schemeClr>
          </a:solidFill>
        </p:spPr>
        <p:txBody>
          <a:bodyPr vert="horz" lIns="91440" tIns="45720" rIns="91440" bIns="45720" rtlCol="0" anchor="t">
            <a:noAutofit/>
          </a:bodyPr>
          <a:lstStyle/>
          <a:p>
            <a:pPr marL="0" lvl="2" indent="0">
              <a:lnSpc>
                <a:spcPct val="80000"/>
              </a:lnSpc>
              <a:spcBef>
                <a:spcPts val="0"/>
              </a:spcBef>
              <a:buNone/>
            </a:pPr>
            <a:r>
              <a:rPr lang="fr-FR" sz="2800" dirty="0">
                <a:solidFill>
                  <a:srgbClr val="0070C0"/>
                </a:solidFill>
                <a:ea typeface="+mn-lt"/>
                <a:cs typeface="+mn-lt"/>
              </a:rPr>
              <a:t>"</a:t>
            </a:r>
            <a:r>
              <a:rPr lang="fr-FR" sz="2800" b="1" dirty="0">
                <a:solidFill>
                  <a:srgbClr val="0070C0"/>
                </a:solidFill>
                <a:ea typeface="+mn-lt"/>
                <a:cs typeface="+mn-lt"/>
              </a:rPr>
              <a:t>Cependant, il n’est pas sûr que l’éthique minimaliste soit suffisante quand nous examinons des problèmes qui vont au-delà de la coexistence pacifique des libertés et souhaitons parvenir à une législation adaptée. Or, c’est le cas de nombreuses questions dites de bioéthique.</a:t>
            </a:r>
          </a:p>
          <a:p>
            <a:pPr marL="0" lvl="2" indent="0">
              <a:lnSpc>
                <a:spcPct val="80000"/>
              </a:lnSpc>
              <a:spcBef>
                <a:spcPts val="0"/>
              </a:spcBef>
              <a:buNone/>
            </a:pPr>
            <a:r>
              <a:rPr lang="fr-FR" sz="2800" dirty="0">
                <a:solidFill>
                  <a:srgbClr val="0070C0"/>
                </a:solidFill>
                <a:ea typeface="+mn-lt"/>
                <a:cs typeface="+mn-lt"/>
              </a:rPr>
              <a:t>En effet, l’euthanasie et le suicide assisté ne renvoient pas seulement au droit de l’individu à décider du jour et de l’heure de sa mort, mais, à la différence du suicide qui est un acte privé, ils impliquent une structure de soins et ont un impact sur les pratiques, sur les différents acteurs ainsi que sur le sens du soin. De même, les thérapies géniques somatiques et germinales et le clonage ne peuvent être convenablement appréciés si on s’en tient au vocabulaire des droits de l’homme et même à l’importante question de l’équitable répartition des ressources […]</a:t>
            </a:r>
            <a:endParaRPr lang="fr-FR" sz="2800" dirty="0">
              <a:solidFill>
                <a:srgbClr val="0070C0"/>
              </a:solidFill>
              <a:cs typeface="Calibri"/>
            </a:endParaRPr>
          </a:p>
        </p:txBody>
      </p:sp>
    </p:spTree>
    <p:extLst>
      <p:ext uri="{BB962C8B-B14F-4D97-AF65-F5344CB8AC3E}">
        <p14:creationId xmlns:p14="http://schemas.microsoft.com/office/powerpoint/2010/main" val="2138439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2909037-82B9-4CC1-8134-5A5D8A3B8134}"/>
              </a:ext>
            </a:extLst>
          </p:cNvPr>
          <p:cNvSpPr>
            <a:spLocks noGrp="1"/>
          </p:cNvSpPr>
          <p:nvPr>
            <p:ph idx="1"/>
          </p:nvPr>
        </p:nvSpPr>
        <p:spPr>
          <a:xfrm>
            <a:off x="763480" y="1597980"/>
            <a:ext cx="10564428" cy="3027286"/>
          </a:xfrm>
          <a:solidFill>
            <a:schemeClr val="accent1">
              <a:lumMod val="20000"/>
              <a:lumOff val="80000"/>
            </a:schemeClr>
          </a:solidFill>
        </p:spPr>
        <p:txBody>
          <a:bodyPr vert="horz" lIns="91440" tIns="45720" rIns="91440" bIns="45720" rtlCol="0" anchor="t">
            <a:noAutofit/>
          </a:bodyPr>
          <a:lstStyle/>
          <a:p>
            <a:pPr marL="0" lvl="2" indent="0">
              <a:lnSpc>
                <a:spcPct val="80000"/>
              </a:lnSpc>
              <a:spcBef>
                <a:spcPts val="0"/>
              </a:spcBef>
              <a:buNone/>
            </a:pPr>
            <a:r>
              <a:rPr lang="fr-FR" sz="2800" dirty="0">
                <a:solidFill>
                  <a:srgbClr val="0070C0"/>
                </a:solidFill>
                <a:ea typeface="+mn-lt"/>
                <a:cs typeface="+mn-lt"/>
              </a:rPr>
              <a:t>Ainsi, le fait d’utiliser le génie génétique pour « améliorer » ses enfants n’est pas problématique seulement parce que les enfants seraient passifs ni parce que la liberté de chacun à utiliser ce qui peut augmenter sa liberté de choix et celle de sa progéniture heurte la liberté des autres parents qui ne voudraient pas utiliser cette technique, mais auxquels leurs rejetons reprocheraient de ne pas leur avoir donné autant de chances que les autres et qui, au final, n’auraient plus vraiment le choix de s’en passer.</a:t>
            </a:r>
          </a:p>
          <a:p>
            <a:pPr lvl="2">
              <a:lnSpc>
                <a:spcPct val="80000"/>
              </a:lnSpc>
              <a:spcBef>
                <a:spcPts val="0"/>
              </a:spcBef>
            </a:pPr>
            <a:endParaRPr lang="en-US" sz="2800" dirty="0">
              <a:solidFill>
                <a:srgbClr val="0070C0"/>
              </a:solidFill>
              <a:ea typeface="+mn-lt"/>
              <a:cs typeface="+mn-lt"/>
            </a:endParaRPr>
          </a:p>
          <a:p>
            <a:pPr>
              <a:lnSpc>
                <a:spcPct val="80000"/>
              </a:lnSpc>
              <a:spcBef>
                <a:spcPts val="0"/>
              </a:spcBef>
            </a:pPr>
            <a:endParaRPr lang="en-US" dirty="0">
              <a:solidFill>
                <a:srgbClr val="0070C0"/>
              </a:solidFill>
              <a:ea typeface="+mn-lt"/>
              <a:cs typeface="+mn-lt"/>
            </a:endParaRPr>
          </a:p>
          <a:p>
            <a:pPr>
              <a:lnSpc>
                <a:spcPct val="80000"/>
              </a:lnSpc>
            </a:pPr>
            <a:endParaRPr lang="fr-FR" dirty="0">
              <a:solidFill>
                <a:srgbClr val="0070C0"/>
              </a:solidFill>
              <a:cs typeface="Calibri"/>
            </a:endParaRPr>
          </a:p>
        </p:txBody>
      </p:sp>
    </p:spTree>
    <p:extLst>
      <p:ext uri="{BB962C8B-B14F-4D97-AF65-F5344CB8AC3E}">
        <p14:creationId xmlns:p14="http://schemas.microsoft.com/office/powerpoint/2010/main" val="4109486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2909037-82B9-4CC1-8134-5A5D8A3B8134}"/>
              </a:ext>
            </a:extLst>
          </p:cNvPr>
          <p:cNvSpPr>
            <a:spLocks noGrp="1"/>
          </p:cNvSpPr>
          <p:nvPr>
            <p:ph idx="1"/>
          </p:nvPr>
        </p:nvSpPr>
        <p:spPr>
          <a:xfrm>
            <a:off x="687809" y="967666"/>
            <a:ext cx="11030716" cy="4678532"/>
          </a:xfrm>
          <a:solidFill>
            <a:schemeClr val="accent1">
              <a:lumMod val="20000"/>
              <a:lumOff val="80000"/>
            </a:schemeClr>
          </a:solidFill>
        </p:spPr>
        <p:txBody>
          <a:bodyPr vert="horz" lIns="91440" tIns="45720" rIns="91440" bIns="45720" rtlCol="0" anchor="t">
            <a:noAutofit/>
          </a:bodyPr>
          <a:lstStyle/>
          <a:p>
            <a:pPr marL="0" lvl="2" indent="0">
              <a:lnSpc>
                <a:spcPct val="80000"/>
              </a:lnSpc>
              <a:spcBef>
                <a:spcPts val="0"/>
              </a:spcBef>
              <a:buNone/>
            </a:pPr>
            <a:r>
              <a:rPr lang="fr-FR" sz="2800" dirty="0">
                <a:solidFill>
                  <a:srgbClr val="0070C0"/>
                </a:solidFill>
                <a:ea typeface="+mn-lt"/>
                <a:cs typeface="+mn-lt"/>
              </a:rPr>
              <a:t>Ce qui est surtout problématique est que cette technique, qui introduit dans l’univers familial des valeurs de marché, comme celle de compétitivité, s’oppose au sens de la parentalité qui se caractérise par l’ouverture à ce que l’on n’attendait pas et par un amour inconditionnel, indépendant des performances de l’enfant. Une articulation immanente de la morale et du droit est donc requise non pour bloquer toute évolution, mais pour éviter les changements induits (souvent par le marché) et non désirés et pour décider collectivement de ce que nous voulons prévenir et de ce que nous sommes prêts à faire évoluer." (Pelluchon Corine, « </a:t>
            </a:r>
            <a:r>
              <a:rPr lang="fr-FR" sz="2800" dirty="0" err="1">
                <a:solidFill>
                  <a:srgbClr val="0070C0"/>
                </a:solidFill>
                <a:ea typeface="+mn-lt"/>
                <a:cs typeface="+mn-lt"/>
              </a:rPr>
              <a:t>Ruwen</a:t>
            </a:r>
            <a:r>
              <a:rPr lang="fr-FR" sz="2800" dirty="0">
                <a:solidFill>
                  <a:srgbClr val="0070C0"/>
                </a:solidFill>
                <a:ea typeface="+mn-lt"/>
                <a:cs typeface="+mn-lt"/>
              </a:rPr>
              <a:t> Ogien ou les paradoxes de la morale », Raison publique, 2017/2 (N° 22), p. 251-256. DOI : 10.3917/rpub1.022.0251. URL : </a:t>
            </a:r>
            <a:r>
              <a:rPr lang="fr-FR" sz="2800" dirty="0">
                <a:solidFill>
                  <a:srgbClr val="0070C0"/>
                </a:solidFill>
                <a:ea typeface="+mn-lt"/>
                <a:cs typeface="+mn-lt"/>
                <a:hlinkClick r:id="rId2">
                  <a:extLst>
                    <a:ext uri="{A12FA001-AC4F-418D-AE19-62706E023703}">
                      <ahyp:hlinkClr xmlns:ahyp="http://schemas.microsoft.com/office/drawing/2018/hyperlinkcolor" val="tx"/>
                    </a:ext>
                  </a:extLst>
                </a:hlinkClick>
              </a:rPr>
              <a:t>https://www.cairn.info/revue-raison-publique-2017-2-page-251.htm</a:t>
            </a:r>
            <a:r>
              <a:rPr lang="fr-FR" sz="2800" dirty="0">
                <a:solidFill>
                  <a:srgbClr val="0070C0"/>
                </a:solidFill>
                <a:ea typeface="+mn-lt"/>
                <a:cs typeface="+mn-lt"/>
              </a:rPr>
              <a:t>)</a:t>
            </a:r>
            <a:endParaRPr lang="en-US" sz="2800" dirty="0">
              <a:solidFill>
                <a:srgbClr val="0070C0"/>
              </a:solidFill>
              <a:ea typeface="+mn-lt"/>
              <a:cs typeface="+mn-lt"/>
            </a:endParaRPr>
          </a:p>
          <a:p>
            <a:pPr lvl="2">
              <a:lnSpc>
                <a:spcPct val="80000"/>
              </a:lnSpc>
              <a:spcBef>
                <a:spcPts val="0"/>
              </a:spcBef>
            </a:pPr>
            <a:endParaRPr lang="en-US" sz="2800" dirty="0">
              <a:solidFill>
                <a:srgbClr val="0070C0"/>
              </a:solidFill>
              <a:ea typeface="+mn-lt"/>
              <a:cs typeface="+mn-lt"/>
            </a:endParaRPr>
          </a:p>
          <a:p>
            <a:pPr>
              <a:lnSpc>
                <a:spcPct val="80000"/>
              </a:lnSpc>
              <a:spcBef>
                <a:spcPts val="0"/>
              </a:spcBef>
            </a:pPr>
            <a:endParaRPr lang="en-US" dirty="0">
              <a:solidFill>
                <a:srgbClr val="0070C0"/>
              </a:solidFill>
              <a:ea typeface="+mn-lt"/>
              <a:cs typeface="+mn-lt"/>
            </a:endParaRPr>
          </a:p>
          <a:p>
            <a:pPr>
              <a:lnSpc>
                <a:spcPct val="80000"/>
              </a:lnSpc>
            </a:pPr>
            <a:endParaRPr lang="fr-FR" dirty="0">
              <a:solidFill>
                <a:srgbClr val="0070C0"/>
              </a:solidFill>
              <a:cs typeface="Calibri"/>
            </a:endParaRPr>
          </a:p>
        </p:txBody>
      </p:sp>
    </p:spTree>
    <p:extLst>
      <p:ext uri="{BB962C8B-B14F-4D97-AF65-F5344CB8AC3E}">
        <p14:creationId xmlns:p14="http://schemas.microsoft.com/office/powerpoint/2010/main" val="754654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C54CEB-BE2E-48E7-A456-43F25B476402}"/>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2" name="Titre 1">
            <a:extLst>
              <a:ext uri="{FF2B5EF4-FFF2-40B4-BE49-F238E27FC236}">
                <a16:creationId xmlns:a16="http://schemas.microsoft.com/office/drawing/2014/main" id="{BB95A354-0F7D-45CD-ACAC-50691C3B0EFA}"/>
              </a:ext>
            </a:extLst>
          </p:cNvPr>
          <p:cNvSpPr>
            <a:spLocks noGrp="1"/>
          </p:cNvSpPr>
          <p:nvPr>
            <p:ph type="title"/>
          </p:nvPr>
        </p:nvSpPr>
        <p:spPr>
          <a:xfrm>
            <a:off x="219363" y="0"/>
            <a:ext cx="11753274" cy="623452"/>
          </a:xfrm>
        </p:spPr>
        <p:txBody>
          <a:bodyPr>
            <a:normAutofit fontScale="90000"/>
          </a:bodyPr>
          <a:lstStyle/>
          <a:p>
            <a:pPr algn="ctr"/>
            <a:r>
              <a:rPr lang="fr-FR" b="1" dirty="0">
                <a:solidFill>
                  <a:schemeClr val="bg1"/>
                </a:solidFill>
              </a:rPr>
              <a:t>Sommaire</a:t>
            </a:r>
          </a:p>
        </p:txBody>
      </p:sp>
      <p:sp>
        <p:nvSpPr>
          <p:cNvPr id="3" name="Espace réservé du contenu 2">
            <a:extLst>
              <a:ext uri="{FF2B5EF4-FFF2-40B4-BE49-F238E27FC236}">
                <a16:creationId xmlns:a16="http://schemas.microsoft.com/office/drawing/2014/main" id="{E8F19188-1070-4909-A9F6-41D28FD6958E}"/>
              </a:ext>
            </a:extLst>
          </p:cNvPr>
          <p:cNvSpPr>
            <a:spLocks noGrp="1"/>
          </p:cNvSpPr>
          <p:nvPr>
            <p:ph idx="1"/>
          </p:nvPr>
        </p:nvSpPr>
        <p:spPr>
          <a:xfrm>
            <a:off x="219363" y="734291"/>
            <a:ext cx="6029037" cy="5954276"/>
          </a:xfrm>
        </p:spPr>
        <p:txBody>
          <a:bodyPr>
            <a:normAutofit/>
          </a:bodyPr>
          <a:lstStyle/>
          <a:p>
            <a:pPr marL="514350" indent="-514350">
              <a:buAutoNum type="arabicParenR"/>
            </a:pPr>
            <a:r>
              <a:rPr lang="fr-FR" b="1" dirty="0">
                <a:solidFill>
                  <a:schemeClr val="bg1"/>
                </a:solidFill>
                <a:hlinkClick r:id="rId2" action="ppaction://hlinksldjump">
                  <a:extLst>
                    <a:ext uri="{A12FA001-AC4F-418D-AE19-62706E023703}">
                      <ahyp:hlinkClr xmlns:ahyp="http://schemas.microsoft.com/office/drawing/2018/hyperlinkcolor" val="tx"/>
                    </a:ext>
                  </a:extLst>
                </a:hlinkClick>
              </a:rPr>
              <a:t>Un double contexte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3" action="ppaction://hlinksldjump">
                  <a:extLst>
                    <a:ext uri="{A12FA001-AC4F-418D-AE19-62706E023703}">
                      <ahyp:hlinkClr xmlns:ahyp="http://schemas.microsoft.com/office/drawing/2018/hyperlinkcolor" val="tx"/>
                    </a:ext>
                  </a:extLst>
                </a:hlinkClick>
              </a:rPr>
              <a:t>Le biopolitique en contexte de pandémie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4" action="ppaction://hlinksldjump">
                  <a:extLst>
                    <a:ext uri="{A12FA001-AC4F-418D-AE19-62706E023703}">
                      <ahyp:hlinkClr xmlns:ahyp="http://schemas.microsoft.com/office/drawing/2018/hyperlinkcolor" val="tx"/>
                    </a:ext>
                  </a:extLst>
                </a:hlinkClick>
              </a:rPr>
              <a:t>Les progrès des techniques biomédicales</a:t>
            </a:r>
            <a:endParaRPr lang="fr-FR" b="1" dirty="0">
              <a:solidFill>
                <a:schemeClr val="bg1"/>
              </a:solidFill>
            </a:endParaRPr>
          </a:p>
          <a:p>
            <a:pPr marL="457200" indent="-457200">
              <a:buAutoNum type="arabicParenR"/>
            </a:pP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Bioéthique et éthique médicale :</a:t>
            </a:r>
            <a:br>
              <a:rPr lang="fr-FR" b="1" dirty="0">
                <a:solidFill>
                  <a:schemeClr val="bg1"/>
                </a:solidFill>
                <a:hlinkClick r:id="rId5" action="ppaction://hlinksldjump">
                  <a:extLst>
                    <a:ext uri="{A12FA001-AC4F-418D-AE19-62706E023703}">
                      <ahyp:hlinkClr xmlns:ahyp="http://schemas.microsoft.com/office/drawing/2018/hyperlinkcolor" val="tx"/>
                    </a:ext>
                  </a:extLst>
                </a:hlinkClick>
              </a:rPr>
            </a:b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présentation</a:t>
            </a:r>
            <a:endParaRPr lang="fr-FR" b="1" dirty="0">
              <a:solidFill>
                <a:schemeClr val="bg1"/>
              </a:solidFill>
            </a:endParaRPr>
          </a:p>
          <a:p>
            <a:pPr marL="914400" lvl="1" indent="-457200">
              <a:buAutoNum type="alphaLcParenR"/>
            </a:pPr>
            <a:r>
              <a:rPr lang="fr-FR" b="1" dirty="0">
                <a:solidFill>
                  <a:schemeClr val="bg1"/>
                </a:solidFill>
                <a:hlinkClick r:id="rId6" action="ppaction://hlinksldjump">
                  <a:extLst>
                    <a:ext uri="{A12FA001-AC4F-418D-AE19-62706E023703}">
                      <ahyp:hlinkClr xmlns:ahyp="http://schemas.microsoft.com/office/drawing/2018/hyperlinkcolor" val="tx"/>
                    </a:ext>
                  </a:extLst>
                </a:hlinkClick>
              </a:rPr>
              <a:t>Définition et historique</a:t>
            </a:r>
            <a:endParaRPr lang="fr-FR" b="1" dirty="0">
              <a:solidFill>
                <a:schemeClr val="bg1"/>
              </a:solidFill>
            </a:endParaRPr>
          </a:p>
          <a:p>
            <a:pPr marL="914400" lvl="1" indent="-457200">
              <a:buAutoNum type="alphaLcParenR"/>
            </a:pPr>
            <a:r>
              <a:rPr lang="fr-FR" b="1" dirty="0">
                <a:solidFill>
                  <a:schemeClr val="bg1"/>
                </a:solidFill>
                <a:hlinkClick r:id="rId7" action="ppaction://hlinksldjump">
                  <a:extLst>
                    <a:ext uri="{A12FA001-AC4F-418D-AE19-62706E023703}">
                      <ahyp:hlinkClr xmlns:ahyp="http://schemas.microsoft.com/office/drawing/2018/hyperlinkcolor" val="tx"/>
                    </a:ext>
                  </a:extLst>
                </a:hlinkClick>
              </a:rPr>
              <a:t>Différences culturelles et enjeux philosophiques</a:t>
            </a:r>
            <a:endParaRPr lang="fr-FR" b="1" dirty="0">
              <a:solidFill>
                <a:schemeClr val="bg1"/>
              </a:solidFill>
            </a:endParaRPr>
          </a:p>
          <a:p>
            <a:pPr marL="457200" indent="-457200">
              <a:buAutoNum type="arabicParenR"/>
            </a:pPr>
            <a:r>
              <a:rPr lang="fr-FR" b="1" dirty="0">
                <a:solidFill>
                  <a:schemeClr val="bg1"/>
                </a:solidFill>
                <a:hlinkClick r:id="rId8" action="ppaction://hlinksldjump">
                  <a:extLst>
                    <a:ext uri="{A12FA001-AC4F-418D-AE19-62706E023703}">
                      <ahyp:hlinkClr xmlns:ahyp="http://schemas.microsoft.com/office/drawing/2018/hyperlinkcolor" val="tx"/>
                    </a:ext>
                  </a:extLst>
                </a:hlinkClick>
              </a:rPr>
              <a:t>Quelques enjeux d’éthique médicale</a:t>
            </a:r>
            <a:endParaRPr lang="fr-FR" b="1" dirty="0">
              <a:solidFill>
                <a:schemeClr val="bg1"/>
              </a:solidFill>
            </a:endParaRPr>
          </a:p>
          <a:p>
            <a:pPr marL="914400" lvl="1" indent="-457200">
              <a:buFont typeface="+mj-lt"/>
              <a:buAutoNum type="alphaLcParenR"/>
            </a:pPr>
            <a:r>
              <a:rPr lang="fr-FR" b="1" dirty="0">
                <a:solidFill>
                  <a:schemeClr val="bg1"/>
                </a:solidFill>
                <a:hlinkClick r:id="rId9" action="ppaction://hlinksldjump">
                  <a:extLst>
                    <a:ext uri="{A12FA001-AC4F-418D-AE19-62706E023703}">
                      <ahyp:hlinkClr xmlns:ahyp="http://schemas.microsoft.com/office/drawing/2018/hyperlinkcolor" val="tx"/>
                    </a:ext>
                  </a:extLst>
                </a:hlinkClick>
              </a:rPr>
              <a:t>Le consentement</a:t>
            </a:r>
            <a:endParaRPr lang="fr-FR" b="1" dirty="0">
              <a:solidFill>
                <a:schemeClr val="bg1"/>
              </a:solidFill>
            </a:endParaRPr>
          </a:p>
          <a:p>
            <a:pPr marL="914400" lvl="1" indent="-457200">
              <a:buFont typeface="+mj-lt"/>
              <a:buAutoNum type="alphaLcParenR"/>
            </a:pPr>
            <a:r>
              <a:rPr lang="fr-FR" b="1" dirty="0">
                <a:solidFill>
                  <a:schemeClr val="bg1"/>
                </a:solidFill>
                <a:hlinkClick r:id="rId10" action="ppaction://hlinksldjump">
                  <a:extLst>
                    <a:ext uri="{A12FA001-AC4F-418D-AE19-62706E023703}">
                      <ahyp:hlinkClr xmlns:ahyp="http://schemas.microsoft.com/office/drawing/2018/hyperlinkcolor" val="tx"/>
                    </a:ext>
                  </a:extLst>
                </a:hlinkClick>
              </a:rPr>
              <a:t>Le secret médical</a:t>
            </a:r>
            <a:endParaRPr lang="fr-FR" b="1" dirty="0">
              <a:solidFill>
                <a:schemeClr val="bg1"/>
              </a:solidFill>
            </a:endParaRPr>
          </a:p>
          <a:p>
            <a:pPr marL="914400" lvl="1" indent="-457200">
              <a:buFont typeface="+mj-lt"/>
              <a:buAutoNum type="alphaLcParenR"/>
            </a:pPr>
            <a:r>
              <a:rPr lang="fr-FR" b="1" dirty="0">
                <a:solidFill>
                  <a:schemeClr val="bg1"/>
                </a:solidFill>
                <a:hlinkClick r:id="rId11" action="ppaction://hlinksldjump">
                  <a:extLst>
                    <a:ext uri="{A12FA001-AC4F-418D-AE19-62706E023703}">
                      <ahyp:hlinkClr xmlns:ahyp="http://schemas.microsoft.com/office/drawing/2018/hyperlinkcolor" val="tx"/>
                    </a:ext>
                  </a:extLst>
                </a:hlinkClick>
              </a:rPr>
              <a:t>La recherche médicale sur l’être humain</a:t>
            </a:r>
            <a:endParaRPr lang="fr-FR" b="1" dirty="0">
              <a:solidFill>
                <a:schemeClr val="bg1"/>
              </a:solidFill>
            </a:endParaRPr>
          </a:p>
        </p:txBody>
      </p:sp>
      <p:sp>
        <p:nvSpPr>
          <p:cNvPr id="5" name="Espace réservé du contenu 2">
            <a:extLst>
              <a:ext uri="{FF2B5EF4-FFF2-40B4-BE49-F238E27FC236}">
                <a16:creationId xmlns:a16="http://schemas.microsoft.com/office/drawing/2014/main" id="{FCC12338-1449-41B3-A4C9-EF93AA35039D}"/>
              </a:ext>
            </a:extLst>
          </p:cNvPr>
          <p:cNvSpPr txBox="1">
            <a:spLocks/>
          </p:cNvSpPr>
          <p:nvPr/>
        </p:nvSpPr>
        <p:spPr>
          <a:xfrm>
            <a:off x="6428508" y="734291"/>
            <a:ext cx="5763491" cy="60128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arenR"/>
            </a:pPr>
            <a:r>
              <a:rPr lang="fr-FR" b="1" dirty="0">
                <a:solidFill>
                  <a:schemeClr val="bg1"/>
                </a:solidFill>
                <a:hlinkClick r:id="rId12" action="ppaction://hlinksldjump">
                  <a:extLst>
                    <a:ext uri="{A12FA001-AC4F-418D-AE19-62706E023703}">
                      <ahyp:hlinkClr xmlns:ahyp="http://schemas.microsoft.com/office/drawing/2018/hyperlinkcolor" val="tx"/>
                    </a:ext>
                  </a:extLst>
                </a:hlinkClick>
              </a:rPr>
              <a:t>Quelques enjeux de bioéthique </a:t>
            </a:r>
            <a:endParaRPr lang="fr-FR" b="1" dirty="0">
              <a:solidFill>
                <a:schemeClr val="bg1"/>
              </a:solidFill>
            </a:endParaRPr>
          </a:p>
          <a:p>
            <a:pPr marL="914400" lvl="1" indent="-457200">
              <a:buAutoNum type="alphaLcParenR"/>
            </a:pPr>
            <a:r>
              <a:rPr lang="fr-FR" b="1" dirty="0">
                <a:solidFill>
                  <a:schemeClr val="bg1"/>
                </a:solidFill>
                <a:hlinkClick r:id="rId13" action="ppaction://hlinksldjump">
                  <a:extLst>
                    <a:ext uri="{A12FA001-AC4F-418D-AE19-62706E023703}">
                      <ahyp:hlinkClr xmlns:ahyp="http://schemas.microsoft.com/office/drawing/2018/hyperlinkcolor" val="tx"/>
                    </a:ext>
                  </a:extLst>
                </a:hlinkClick>
              </a:rPr>
              <a:t>L’AMP</a:t>
            </a:r>
            <a:endParaRPr lang="fr-FR" b="1" dirty="0">
              <a:solidFill>
                <a:schemeClr val="bg1"/>
              </a:solidFill>
            </a:endParaRPr>
          </a:p>
          <a:p>
            <a:pPr marL="914400" lvl="1" indent="-457200">
              <a:buAutoNum type="alphaLcParenR"/>
            </a:pPr>
            <a:r>
              <a:rPr lang="fr-FR" b="1" dirty="0">
                <a:solidFill>
                  <a:schemeClr val="bg1"/>
                </a:solidFill>
                <a:hlinkClick r:id="rId14" action="ppaction://hlinksldjump">
                  <a:extLst>
                    <a:ext uri="{A12FA001-AC4F-418D-AE19-62706E023703}">
                      <ahyp:hlinkClr xmlns:ahyp="http://schemas.microsoft.com/office/drawing/2018/hyperlinkcolor" val="tx"/>
                    </a:ext>
                  </a:extLst>
                </a:hlinkClick>
              </a:rPr>
              <a:t>La GPA</a:t>
            </a:r>
            <a:endParaRPr lang="fr-FR" b="1" dirty="0">
              <a:solidFill>
                <a:schemeClr val="bg1"/>
              </a:solidFill>
            </a:endParaRPr>
          </a:p>
          <a:p>
            <a:pPr marL="914400" lvl="1" indent="-457200">
              <a:buAutoNum type="alphaLcParenR"/>
            </a:pPr>
            <a:r>
              <a:rPr lang="fr-FR" b="1" dirty="0">
                <a:solidFill>
                  <a:schemeClr val="bg1"/>
                </a:solidFill>
                <a:hlinkClick r:id="rId15" action="ppaction://hlinksldjump">
                  <a:extLst>
                    <a:ext uri="{A12FA001-AC4F-418D-AE19-62706E023703}">
                      <ahyp:hlinkClr xmlns:ahyp="http://schemas.microsoft.com/office/drawing/2018/hyperlinkcolor" val="tx"/>
                    </a:ext>
                  </a:extLst>
                </a:hlinkClick>
              </a:rPr>
              <a:t>L’accès aux origines</a:t>
            </a:r>
            <a:endParaRPr lang="fr-FR" b="1" dirty="0">
              <a:solidFill>
                <a:schemeClr val="bg1"/>
              </a:solidFill>
            </a:endParaRPr>
          </a:p>
          <a:p>
            <a:pPr marL="914400" lvl="1" indent="-457200">
              <a:buAutoNum type="alphaLcParenR"/>
            </a:pPr>
            <a:r>
              <a:rPr lang="fr-FR" b="1" dirty="0">
                <a:solidFill>
                  <a:schemeClr val="bg1"/>
                </a:solidFill>
                <a:hlinkClick r:id="rId16" action="ppaction://hlinksldjump">
                  <a:extLst>
                    <a:ext uri="{A12FA001-AC4F-418D-AE19-62706E023703}">
                      <ahyp:hlinkClr xmlns:ahyp="http://schemas.microsoft.com/office/drawing/2018/hyperlinkcolor" val="tx"/>
                    </a:ext>
                  </a:extLst>
                </a:hlinkClick>
              </a:rPr>
              <a:t>Le don d’organes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7" action="ppaction://hlinksldjump">
                  <a:extLst>
                    <a:ext uri="{A12FA001-AC4F-418D-AE19-62706E023703}">
                      <ahyp:hlinkClr xmlns:ahyp="http://schemas.microsoft.com/office/drawing/2018/hyperlinkcolor" val="tx"/>
                    </a:ext>
                  </a:extLst>
                </a:hlinkClick>
              </a:rPr>
              <a:t>Les tests génétiques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8" action="ppaction://hlinksldjump">
                  <a:extLst>
                    <a:ext uri="{A12FA001-AC4F-418D-AE19-62706E023703}">
                      <ahyp:hlinkClr xmlns:ahyp="http://schemas.microsoft.com/office/drawing/2018/hyperlinkcolor" val="tx"/>
                    </a:ext>
                  </a:extLst>
                </a:hlinkClick>
              </a:rPr>
              <a:t>La recherche sur les cellules-souches et les embryons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9" action="ppaction://hlinksldjump">
                  <a:extLst>
                    <a:ext uri="{A12FA001-AC4F-418D-AE19-62706E023703}">
                      <ahyp:hlinkClr xmlns:ahyp="http://schemas.microsoft.com/office/drawing/2018/hyperlinkcolor" val="tx"/>
                    </a:ext>
                  </a:extLst>
                </a:hlinkClick>
              </a:rPr>
              <a:t>Le brevetage du vivant</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20" action="ppaction://hlinksldjump">
                  <a:extLst>
                    <a:ext uri="{A12FA001-AC4F-418D-AE19-62706E023703}">
                      <ahyp:hlinkClr xmlns:ahyp="http://schemas.microsoft.com/office/drawing/2018/hyperlinkcolor" val="tx"/>
                    </a:ext>
                  </a:extLst>
                </a:hlinkClick>
              </a:rPr>
              <a:t>L’euthanasie</a:t>
            </a:r>
            <a:endParaRPr lang="fr-FR" b="1" dirty="0">
              <a:solidFill>
                <a:schemeClr val="bg1"/>
              </a:solidFill>
            </a:endParaRPr>
          </a:p>
          <a:p>
            <a:pPr marL="0" indent="0">
              <a:buNone/>
            </a:pPr>
            <a:r>
              <a:rPr lang="fr-FR" b="1" dirty="0">
                <a:solidFill>
                  <a:schemeClr val="bg1"/>
                </a:solidFill>
              </a:rPr>
              <a:t>5) </a:t>
            </a:r>
            <a:r>
              <a:rPr lang="fr-FR" b="1" dirty="0">
                <a:solidFill>
                  <a:schemeClr val="bg1"/>
                </a:solidFill>
                <a:hlinkClick r:id="rId21" action="ppaction://hlinksldjump">
                  <a:extLst>
                    <a:ext uri="{A12FA001-AC4F-418D-AE19-62706E023703}">
                      <ahyp:hlinkClr xmlns:ahyp="http://schemas.microsoft.com/office/drawing/2018/hyperlinkcolor" val="tx"/>
                    </a:ext>
                  </a:extLst>
                </a:hlinkClick>
              </a:rPr>
              <a:t>De nouveaux défis</a:t>
            </a:r>
            <a:endParaRPr lang="fr-FR" b="1" dirty="0">
              <a:solidFill>
                <a:schemeClr val="bg1"/>
              </a:solidFill>
            </a:endParaRPr>
          </a:p>
          <a:p>
            <a:pPr marL="0" indent="0">
              <a:buNone/>
            </a:pPr>
            <a:r>
              <a:rPr lang="fr-FR" b="1" dirty="0">
                <a:solidFill>
                  <a:schemeClr val="bg1"/>
                </a:solidFill>
              </a:rPr>
              <a:t>6) </a:t>
            </a:r>
            <a:r>
              <a:rPr lang="fr-FR" b="1" dirty="0">
                <a:solidFill>
                  <a:schemeClr val="bg1"/>
                </a:solidFill>
                <a:hlinkClick r:id="rId22" action="ppaction://hlinksldjump">
                  <a:extLst>
                    <a:ext uri="{A12FA001-AC4F-418D-AE19-62706E023703}">
                      <ahyp:hlinkClr xmlns:ahyp="http://schemas.microsoft.com/office/drawing/2018/hyperlinkcolor" val="tx"/>
                    </a:ext>
                  </a:extLst>
                </a:hlinkClick>
              </a:rPr>
              <a:t>Bibliographie</a:t>
            </a:r>
            <a:endParaRPr lang="fr-FR" b="1" dirty="0">
              <a:solidFill>
                <a:schemeClr val="bg1"/>
              </a:solidFill>
            </a:endParaRPr>
          </a:p>
          <a:p>
            <a:pPr marL="0" indent="0">
              <a:buNone/>
            </a:pPr>
            <a:r>
              <a:rPr lang="fr-FR" b="1" dirty="0">
                <a:solidFill>
                  <a:schemeClr val="bg1"/>
                </a:solidFill>
              </a:rPr>
              <a:t>7) </a:t>
            </a:r>
            <a:r>
              <a:rPr lang="fr-FR" b="1" dirty="0">
                <a:solidFill>
                  <a:schemeClr val="bg1"/>
                </a:solidFill>
                <a:hlinkClick r:id="rId23" action="ppaction://hlinksldjump">
                  <a:extLst>
                    <a:ext uri="{A12FA001-AC4F-418D-AE19-62706E023703}">
                      <ahyp:hlinkClr xmlns:ahyp="http://schemas.microsoft.com/office/drawing/2018/hyperlinkcolor" val="tx"/>
                    </a:ext>
                  </a:extLst>
                </a:hlinkClick>
              </a:rPr>
              <a:t>Annexes</a:t>
            </a:r>
            <a:endParaRPr lang="fr-FR" b="1" dirty="0">
              <a:solidFill>
                <a:schemeClr val="bg1"/>
              </a:solidFill>
            </a:endParaRPr>
          </a:p>
          <a:p>
            <a:pPr marL="914400" lvl="1" indent="-457200">
              <a:buAutoNum type="alphaLcParenR"/>
            </a:pPr>
            <a:r>
              <a:rPr lang="fr-FR" b="1" dirty="0">
                <a:solidFill>
                  <a:schemeClr val="bg1"/>
                </a:solidFill>
                <a:hlinkClick r:id="rId24" action="ppaction://hlinksldjump">
                  <a:extLst>
                    <a:ext uri="{A12FA001-AC4F-418D-AE19-62706E023703}">
                      <ahyp:hlinkClr xmlns:ahyp="http://schemas.microsoft.com/office/drawing/2018/hyperlinkcolor" val="tx"/>
                    </a:ext>
                  </a:extLst>
                </a:hlinkClick>
              </a:rPr>
              <a:t>Code de Nuremberg</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5" action="ppaction://hlinksldjump">
                  <a:extLst>
                    <a:ext uri="{A12FA001-AC4F-418D-AE19-62706E023703}">
                      <ahyp:hlinkClr xmlns:ahyp="http://schemas.microsoft.com/office/drawing/2018/hyperlinkcolor" val="tx"/>
                    </a:ext>
                  </a:extLst>
                </a:hlinkClick>
              </a:rPr>
              <a:t>Serment d’Hippocrate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6" action="ppaction://hlinksldjump">
                  <a:extLst>
                    <a:ext uri="{A12FA001-AC4F-418D-AE19-62706E023703}">
                      <ahyp:hlinkClr xmlns:ahyp="http://schemas.microsoft.com/office/drawing/2018/hyperlinkcolor" val="tx"/>
                    </a:ext>
                  </a:extLst>
                </a:hlinkClick>
              </a:rPr>
              <a:t>La loi </a:t>
            </a:r>
            <a:r>
              <a:rPr lang="fr-FR" b="1" dirty="0" err="1">
                <a:solidFill>
                  <a:schemeClr val="bg1"/>
                </a:solidFill>
                <a:hlinkClick r:id="rId26" action="ppaction://hlinksldjump">
                  <a:extLst>
                    <a:ext uri="{A12FA001-AC4F-418D-AE19-62706E023703}">
                      <ahyp:hlinkClr xmlns:ahyp="http://schemas.microsoft.com/office/drawing/2018/hyperlinkcolor" val="tx"/>
                    </a:ext>
                  </a:extLst>
                </a:hlinkClick>
              </a:rPr>
              <a:t>Clayes-Léonetti</a:t>
            </a:r>
            <a:endParaRPr lang="fr-FR" b="1" dirty="0">
              <a:solidFill>
                <a:schemeClr val="bg1"/>
              </a:solidFill>
            </a:endParaRPr>
          </a:p>
        </p:txBody>
      </p:sp>
      <p:sp>
        <p:nvSpPr>
          <p:cNvPr id="4" name="Rectangle : coins arrondis 3">
            <a:extLst>
              <a:ext uri="{FF2B5EF4-FFF2-40B4-BE49-F238E27FC236}">
                <a16:creationId xmlns:a16="http://schemas.microsoft.com/office/drawing/2014/main" id="{17EF6AEE-FD41-4E1C-A912-82836F033CE0}"/>
              </a:ext>
            </a:extLst>
          </p:cNvPr>
          <p:cNvSpPr/>
          <p:nvPr/>
        </p:nvSpPr>
        <p:spPr>
          <a:xfrm>
            <a:off x="219362" y="4730558"/>
            <a:ext cx="6029037" cy="466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2900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B346A9-23FD-4578-BCDD-496F4FEDC260}"/>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p:txBody>
          <a:bodyPr>
            <a:normAutofit/>
          </a:bodyPr>
          <a:lstStyle/>
          <a:p>
            <a:r>
              <a:rPr lang="fr-FR" sz="4400" spc="-240" dirty="0">
                <a:solidFill>
                  <a:schemeClr val="bg1"/>
                </a:solidFill>
                <a:latin typeface="Gotham Medium" pitchFamily="50" charset="0"/>
                <a:cs typeface="Gotham Medium" pitchFamily="50" charset="0"/>
              </a:rPr>
              <a:t>3) Quelques enjeux d’éthique médicale</a:t>
            </a:r>
            <a:endParaRPr lang="fr-FR" sz="4400" dirty="0">
              <a:solidFill>
                <a:schemeClr val="bg1"/>
              </a:solidFill>
            </a:endParaRPr>
          </a:p>
        </p:txBody>
      </p:sp>
      <p:sp>
        <p:nvSpPr>
          <p:cNvPr id="7" name="Bouton d’action : accueil 6">
            <a:hlinkClick r:id="" action="ppaction://hlinkshowjump?jump=firstslide" highlightClick="1"/>
            <a:extLst>
              <a:ext uri="{FF2B5EF4-FFF2-40B4-BE49-F238E27FC236}">
                <a16:creationId xmlns:a16="http://schemas.microsoft.com/office/drawing/2014/main" id="{E7A17B97-4584-448E-80DC-7E1AF6537302}"/>
              </a:ext>
            </a:extLst>
          </p:cNvPr>
          <p:cNvSpPr/>
          <p:nvPr/>
        </p:nvSpPr>
        <p:spPr>
          <a:xfrm>
            <a:off x="11263424" y="93910"/>
            <a:ext cx="765544" cy="64014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78903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672778"/>
            <a:ext cx="9144000" cy="2387600"/>
          </a:xfrm>
        </p:spPr>
        <p:txBody>
          <a:bodyPr>
            <a:normAutofit/>
          </a:bodyPr>
          <a:lstStyle/>
          <a:p>
            <a:r>
              <a:rPr lang="fr-FR" sz="3200" dirty="0">
                <a:solidFill>
                  <a:schemeClr val="accent1">
                    <a:lumMod val="75000"/>
                  </a:schemeClr>
                </a:solidFill>
                <a:cs typeface="Calibri Light"/>
              </a:rPr>
              <a:t>Ethique médicale et bioéthique</a:t>
            </a:r>
            <a:br>
              <a:rPr lang="fr-FR" sz="3200" dirty="0"/>
            </a:br>
            <a:endParaRPr lang="fr-FR" sz="3200" dirty="0"/>
          </a:p>
        </p:txBody>
      </p:sp>
    </p:spTree>
    <p:extLst>
      <p:ext uri="{BB962C8B-B14F-4D97-AF65-F5344CB8AC3E}">
        <p14:creationId xmlns:p14="http://schemas.microsoft.com/office/powerpoint/2010/main" val="2068589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9E9051-3095-44C7-9A70-0DAB799E5F26}"/>
              </a:ext>
            </a:extLst>
          </p:cNvPr>
          <p:cNvSpPr>
            <a:spLocks noGrp="1"/>
          </p:cNvSpPr>
          <p:nvPr>
            <p:ph idx="1"/>
          </p:nvPr>
        </p:nvSpPr>
        <p:spPr>
          <a:xfrm>
            <a:off x="838200" y="2352906"/>
            <a:ext cx="10515600" cy="2453555"/>
          </a:xfrm>
          <a:solidFill>
            <a:schemeClr val="bg2"/>
          </a:solidFill>
          <a:ln>
            <a:solidFill>
              <a:schemeClr val="tx1"/>
            </a:solidFill>
          </a:ln>
          <a:effectLst>
            <a:outerShdw blurRad="50800" dist="38100" dir="2700000" algn="tl" rotWithShape="0">
              <a:prstClr val="black">
                <a:alpha val="40000"/>
              </a:prstClr>
            </a:outerShdw>
          </a:effectLst>
        </p:spPr>
        <p:txBody>
          <a:bodyPr>
            <a:normAutofit/>
          </a:bodyPr>
          <a:lstStyle/>
          <a:p>
            <a:pPr algn="ctr">
              <a:buFont typeface="Wingdings" panose="05000000000000000000" pitchFamily="2" charset="2"/>
              <a:buChar char="à"/>
            </a:pPr>
            <a:r>
              <a:rPr lang="fr-FR" sz="3200" dirty="0">
                <a:sym typeface="Wingdings" panose="05000000000000000000" pitchFamily="2" charset="2"/>
              </a:rPr>
              <a:t>Selon vous, q</a:t>
            </a:r>
            <a:r>
              <a:rPr lang="fr-FR" sz="3200" dirty="0"/>
              <a:t>uelles grandes questions, à la croisée de la santé publique, de l’éthique médicale et de l’éthique, le covid-19 pose-t-il ?</a:t>
            </a:r>
          </a:p>
          <a:p>
            <a:pPr algn="ctr">
              <a:buFont typeface="Wingdings" panose="05000000000000000000" pitchFamily="2" charset="2"/>
              <a:buChar char="à"/>
            </a:pPr>
            <a:r>
              <a:rPr lang="fr-FR" sz="3200" dirty="0"/>
              <a:t>A quels conflits de valeurs les choix de santé de publique se sont-ils confrontés, depuis le début de la pandémie ?</a:t>
            </a:r>
          </a:p>
        </p:txBody>
      </p:sp>
    </p:spTree>
    <p:extLst>
      <p:ext uri="{BB962C8B-B14F-4D97-AF65-F5344CB8AC3E}">
        <p14:creationId xmlns:p14="http://schemas.microsoft.com/office/powerpoint/2010/main" val="2012364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ECDB965-1A51-43FA-B697-90A6DD1AE387}"/>
              </a:ext>
            </a:extLst>
          </p:cNvPr>
          <p:cNvSpPr>
            <a:spLocks noGrp="1"/>
          </p:cNvSpPr>
          <p:nvPr>
            <p:ph idx="1"/>
          </p:nvPr>
        </p:nvSpPr>
        <p:spPr>
          <a:xfrm>
            <a:off x="716545" y="1806498"/>
            <a:ext cx="10946675" cy="2464419"/>
          </a:xfrm>
        </p:spPr>
        <p:txBody>
          <a:bodyPr vert="horz" lIns="91440" tIns="45720" rIns="91440" bIns="45720" rtlCol="0" anchor="t">
            <a:noAutofit/>
          </a:bodyPr>
          <a:lstStyle/>
          <a:p>
            <a:pPr>
              <a:lnSpc>
                <a:spcPct val="80000"/>
              </a:lnSpc>
            </a:pPr>
            <a:r>
              <a:rPr lang="fr-FR" dirty="0">
                <a:cs typeface="Calibri"/>
              </a:rPr>
              <a:t>On associe souvent </a:t>
            </a:r>
            <a:r>
              <a:rPr lang="fr-FR" b="1" dirty="0">
                <a:cs typeface="Calibri"/>
              </a:rPr>
              <a:t>bioéthique</a:t>
            </a:r>
            <a:r>
              <a:rPr lang="fr-FR" dirty="0">
                <a:cs typeface="Calibri"/>
              </a:rPr>
              <a:t> et </a:t>
            </a:r>
            <a:r>
              <a:rPr lang="fr-FR" b="1" dirty="0">
                <a:cs typeface="Calibri"/>
              </a:rPr>
              <a:t>éthique médicale </a:t>
            </a:r>
            <a:r>
              <a:rPr lang="fr-FR" dirty="0">
                <a:cs typeface="Calibri"/>
              </a:rPr>
              <a:t>: </a:t>
            </a:r>
            <a:r>
              <a:rPr lang="fr-FR" dirty="0">
                <a:solidFill>
                  <a:srgbClr val="0070C0"/>
                </a:solidFill>
                <a:cs typeface="Calibri"/>
              </a:rPr>
              <a:t>« La bioéthique ou éthique médicale est l'étude des problèmes éthiques posés par les avancées en matière de biologie et de médecine. C'est une partie de l'éthique qui est apparue en tant que  "discipline" nouvelle dans le courant des années 1960, et lors d'interrogations au sujet du développement de la biomédecine et des technosciences » (Wikipédia)</a:t>
            </a:r>
          </a:p>
          <a:p>
            <a:pPr>
              <a:lnSpc>
                <a:spcPct val="80000"/>
              </a:lnSpc>
            </a:pPr>
            <a:endParaRPr lang="fr-FR" dirty="0">
              <a:cs typeface="Calibri"/>
            </a:endParaRPr>
          </a:p>
        </p:txBody>
      </p:sp>
    </p:spTree>
    <p:extLst>
      <p:ext uri="{BB962C8B-B14F-4D97-AF65-F5344CB8AC3E}">
        <p14:creationId xmlns:p14="http://schemas.microsoft.com/office/powerpoint/2010/main" val="1425310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ECDB965-1A51-43FA-B697-90A6DD1AE387}"/>
              </a:ext>
            </a:extLst>
          </p:cNvPr>
          <p:cNvSpPr>
            <a:spLocks noGrp="1"/>
          </p:cNvSpPr>
          <p:nvPr>
            <p:ph idx="1"/>
          </p:nvPr>
        </p:nvSpPr>
        <p:spPr>
          <a:xfrm>
            <a:off x="705394" y="592571"/>
            <a:ext cx="10946675" cy="2295904"/>
          </a:xfrm>
        </p:spPr>
        <p:txBody>
          <a:bodyPr vert="horz" lIns="91440" tIns="45720" rIns="91440" bIns="45720" rtlCol="0" anchor="t">
            <a:noAutofit/>
          </a:bodyPr>
          <a:lstStyle/>
          <a:p>
            <a:pPr>
              <a:lnSpc>
                <a:spcPct val="80000"/>
              </a:lnSpc>
            </a:pPr>
            <a:r>
              <a:rPr lang="fr-FR" dirty="0">
                <a:cs typeface="Calibri"/>
              </a:rPr>
              <a:t>Il peut être préférable de les distinguer, l’éthique médicale posant cette question : </a:t>
            </a:r>
            <a:r>
              <a:rPr lang="fr-FR" dirty="0">
                <a:solidFill>
                  <a:srgbClr val="0070C0"/>
                </a:solidFill>
                <a:cs typeface="Calibri"/>
              </a:rPr>
              <a:t>"A quelles conditions l'échange entre médecin et malade obéit-il à des exigences éthiques conduisant chacun à se voir respecter en tant que personne" </a:t>
            </a:r>
            <a:r>
              <a:rPr lang="fr-FR" dirty="0">
                <a:cs typeface="Calibri"/>
              </a:rPr>
              <a:t>(Clotilde </a:t>
            </a:r>
            <a:r>
              <a:rPr lang="fr-FR" dirty="0" err="1">
                <a:cs typeface="Calibri"/>
              </a:rPr>
              <a:t>Leguil</a:t>
            </a:r>
            <a:r>
              <a:rPr lang="fr-FR" dirty="0">
                <a:cs typeface="Calibri"/>
              </a:rPr>
              <a:t>, </a:t>
            </a:r>
            <a:r>
              <a:rPr lang="fr-FR" i="1" dirty="0">
                <a:cs typeface="Calibri"/>
              </a:rPr>
              <a:t>La pensée éthique contemporaine</a:t>
            </a:r>
            <a:r>
              <a:rPr lang="fr-FR" dirty="0">
                <a:cs typeface="Calibri"/>
              </a:rPr>
              <a:t>, 2020, p. 57), sachant que la relation est asymétrique, du fait du savoir et du pouvoir du médecin sur le patient.</a:t>
            </a:r>
          </a:p>
          <a:p>
            <a:pPr>
              <a:lnSpc>
                <a:spcPct val="80000"/>
              </a:lnSpc>
            </a:pPr>
            <a:endParaRPr lang="fr-FR" dirty="0">
              <a:cs typeface="Calibri"/>
            </a:endParaRPr>
          </a:p>
          <a:p>
            <a:pPr>
              <a:lnSpc>
                <a:spcPct val="80000"/>
              </a:lnSpc>
            </a:pPr>
            <a:endParaRPr lang="fr-FR" dirty="0">
              <a:cs typeface="Calibri"/>
            </a:endParaRPr>
          </a:p>
          <a:p>
            <a:pPr>
              <a:lnSpc>
                <a:spcPct val="80000"/>
              </a:lnSpc>
            </a:pPr>
            <a:endParaRPr lang="fr-FR" dirty="0">
              <a:cs typeface="Calibri"/>
            </a:endParaRPr>
          </a:p>
        </p:txBody>
      </p:sp>
      <p:sp>
        <p:nvSpPr>
          <p:cNvPr id="5" name="ZoneTexte 4">
            <a:extLst>
              <a:ext uri="{FF2B5EF4-FFF2-40B4-BE49-F238E27FC236}">
                <a16:creationId xmlns:a16="http://schemas.microsoft.com/office/drawing/2014/main" id="{1C22670E-E77B-4E5F-9FAC-C9E608B0CB77}"/>
              </a:ext>
            </a:extLst>
          </p:cNvPr>
          <p:cNvSpPr txBox="1"/>
          <p:nvPr/>
        </p:nvSpPr>
        <p:spPr>
          <a:xfrm>
            <a:off x="7166635" y="3353509"/>
            <a:ext cx="3552826" cy="1479764"/>
          </a:xfrm>
          <a:prstGeom prst="rect">
            <a:avLst/>
          </a:prstGeom>
          <a:noFill/>
        </p:spPr>
        <p:txBody>
          <a:bodyPr wrap="square">
            <a:spAutoFit/>
          </a:bodyPr>
          <a:lstStyle/>
          <a:p>
            <a:pPr algn="ctr">
              <a:lnSpc>
                <a:spcPct val="80000"/>
              </a:lnSpc>
            </a:pPr>
            <a:r>
              <a:rPr lang="fr-FR" sz="2800" b="1" dirty="0">
                <a:cs typeface="Calibri"/>
              </a:rPr>
              <a:t>Bioéthique</a:t>
            </a:r>
            <a:r>
              <a:rPr lang="fr-FR" sz="2800" dirty="0">
                <a:cs typeface="Calibri"/>
              </a:rPr>
              <a:t> : questionnement ontologique du rapport au vivant</a:t>
            </a:r>
            <a:endParaRPr lang="fr-FR" sz="2800" dirty="0"/>
          </a:p>
        </p:txBody>
      </p:sp>
      <p:sp>
        <p:nvSpPr>
          <p:cNvPr id="7" name="ZoneTexte 6">
            <a:extLst>
              <a:ext uri="{FF2B5EF4-FFF2-40B4-BE49-F238E27FC236}">
                <a16:creationId xmlns:a16="http://schemas.microsoft.com/office/drawing/2014/main" id="{996DBA0C-C511-4CBA-9345-289F5A57F71E}"/>
              </a:ext>
            </a:extLst>
          </p:cNvPr>
          <p:cNvSpPr txBox="1"/>
          <p:nvPr/>
        </p:nvSpPr>
        <p:spPr>
          <a:xfrm>
            <a:off x="1293542" y="3476474"/>
            <a:ext cx="3189654" cy="1135054"/>
          </a:xfrm>
          <a:prstGeom prst="rect">
            <a:avLst/>
          </a:prstGeom>
          <a:noFill/>
        </p:spPr>
        <p:txBody>
          <a:bodyPr wrap="square">
            <a:spAutoFit/>
          </a:bodyPr>
          <a:lstStyle/>
          <a:p>
            <a:pPr algn="ctr">
              <a:lnSpc>
                <a:spcPct val="80000"/>
              </a:lnSpc>
            </a:pPr>
            <a:r>
              <a:rPr lang="fr-FR" sz="2800" b="1" dirty="0">
                <a:cs typeface="Calibri"/>
              </a:rPr>
              <a:t>Ethique médicale </a:t>
            </a:r>
            <a:r>
              <a:rPr lang="fr-FR" sz="2800" dirty="0">
                <a:cs typeface="Calibri"/>
              </a:rPr>
              <a:t>: champ relationnel de la médecine</a:t>
            </a:r>
          </a:p>
        </p:txBody>
      </p:sp>
      <p:sp>
        <p:nvSpPr>
          <p:cNvPr id="9" name="ZoneTexte 8">
            <a:extLst>
              <a:ext uri="{FF2B5EF4-FFF2-40B4-BE49-F238E27FC236}">
                <a16:creationId xmlns:a16="http://schemas.microsoft.com/office/drawing/2014/main" id="{BE872D8C-9870-4600-ABB0-B79973829A95}"/>
              </a:ext>
            </a:extLst>
          </p:cNvPr>
          <p:cNvSpPr txBox="1"/>
          <p:nvPr/>
        </p:nvSpPr>
        <p:spPr>
          <a:xfrm>
            <a:off x="2300151" y="5278085"/>
            <a:ext cx="7591697" cy="790345"/>
          </a:xfrm>
          <a:prstGeom prst="rect">
            <a:avLst/>
          </a:prstGeom>
          <a:noFill/>
        </p:spPr>
        <p:txBody>
          <a:bodyPr wrap="square">
            <a:spAutoFit/>
          </a:bodyPr>
          <a:lstStyle/>
          <a:p>
            <a:pPr algn="ctr">
              <a:lnSpc>
                <a:spcPct val="80000"/>
              </a:lnSpc>
            </a:pPr>
            <a:r>
              <a:rPr lang="fr-FR" sz="2800" dirty="0">
                <a:cs typeface="Calibri"/>
              </a:rPr>
              <a:t>Il y a toutefois évidemment </a:t>
            </a:r>
            <a:r>
              <a:rPr lang="fr-FR" sz="2800" b="1" dirty="0">
                <a:cs typeface="Calibri"/>
              </a:rPr>
              <a:t>des croisements entre ces domaines</a:t>
            </a:r>
            <a:r>
              <a:rPr lang="fr-FR" sz="2800" dirty="0">
                <a:cs typeface="Calibri"/>
              </a:rPr>
              <a:t>, notamment dans le cas de l’AMP.</a:t>
            </a:r>
          </a:p>
        </p:txBody>
      </p:sp>
      <p:sp>
        <p:nvSpPr>
          <p:cNvPr id="2" name="Flèche : double flèche horizontale 1">
            <a:extLst>
              <a:ext uri="{FF2B5EF4-FFF2-40B4-BE49-F238E27FC236}">
                <a16:creationId xmlns:a16="http://schemas.microsoft.com/office/drawing/2014/main" id="{6F0C8194-8A8D-4813-BC54-0BC15FD55E60}"/>
              </a:ext>
            </a:extLst>
          </p:cNvPr>
          <p:cNvSpPr/>
          <p:nvPr/>
        </p:nvSpPr>
        <p:spPr>
          <a:xfrm>
            <a:off x="4556787" y="3420251"/>
            <a:ext cx="2536256" cy="1098550"/>
          </a:xfrm>
          <a:prstGeom prst="leftRightArrow">
            <a:avLst>
              <a:gd name="adj1" fmla="val 592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a:p>
        </p:txBody>
      </p:sp>
    </p:spTree>
    <p:extLst>
      <p:ext uri="{BB962C8B-B14F-4D97-AF65-F5344CB8AC3E}">
        <p14:creationId xmlns:p14="http://schemas.microsoft.com/office/powerpoint/2010/main" val="1775854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672778"/>
            <a:ext cx="9144000" cy="2387600"/>
          </a:xfrm>
        </p:spPr>
        <p:txBody>
          <a:bodyPr>
            <a:normAutofit/>
          </a:bodyPr>
          <a:lstStyle/>
          <a:p>
            <a:r>
              <a:rPr lang="fr-FR" sz="3200" dirty="0">
                <a:solidFill>
                  <a:schemeClr val="accent1">
                    <a:lumMod val="75000"/>
                  </a:schemeClr>
                </a:solidFill>
                <a:cs typeface="Calibri Light"/>
              </a:rPr>
              <a:t>La dimension relationnelle de l’éthique médicale</a:t>
            </a:r>
            <a:br>
              <a:rPr lang="fr-FR" sz="3200" dirty="0"/>
            </a:br>
            <a:endParaRPr lang="fr-FR" sz="3200" dirty="0"/>
          </a:p>
        </p:txBody>
      </p:sp>
    </p:spTree>
    <p:extLst>
      <p:ext uri="{BB962C8B-B14F-4D97-AF65-F5344CB8AC3E}">
        <p14:creationId xmlns:p14="http://schemas.microsoft.com/office/powerpoint/2010/main" val="1716774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C6A582-E909-4DC5-A10E-B6D98A8EC830}"/>
              </a:ext>
            </a:extLst>
          </p:cNvPr>
          <p:cNvSpPr>
            <a:spLocks noGrp="1"/>
          </p:cNvSpPr>
          <p:nvPr>
            <p:ph idx="1"/>
          </p:nvPr>
        </p:nvSpPr>
        <p:spPr>
          <a:xfrm>
            <a:off x="1083527" y="1763911"/>
            <a:ext cx="10279566" cy="3131474"/>
          </a:xfrm>
        </p:spPr>
        <p:txBody>
          <a:bodyPr/>
          <a:lstStyle/>
          <a:p>
            <a:pPr>
              <a:lnSpc>
                <a:spcPct val="80000"/>
              </a:lnSpc>
            </a:pPr>
            <a:r>
              <a:rPr lang="fr-FR" sz="2800" dirty="0">
                <a:cs typeface="Calibri"/>
              </a:rPr>
              <a:t>Ancienneté des enjeux de l’éthique médicale : </a:t>
            </a:r>
            <a:r>
              <a:rPr lang="fr-FR" sz="2800" b="1" dirty="0">
                <a:cs typeface="Calibri"/>
                <a:hlinkClick r:id="rId2" action="ppaction://hlinksldjump"/>
              </a:rPr>
              <a:t>serment d’Hippocrate</a:t>
            </a:r>
            <a:r>
              <a:rPr lang="fr-FR" sz="2800" dirty="0">
                <a:cs typeface="Calibri"/>
              </a:rPr>
              <a:t>.</a:t>
            </a:r>
          </a:p>
          <a:p>
            <a:pPr>
              <a:lnSpc>
                <a:spcPct val="80000"/>
              </a:lnSpc>
            </a:pPr>
            <a:r>
              <a:rPr lang="fr-FR" sz="2800" dirty="0">
                <a:cs typeface="Calibri"/>
              </a:rPr>
              <a:t>Comme l'événement corporel de la maladie a toujours une signification psychique, le devoir du médecin excède la seule communication d'une information d'ordre technique. Ce qui suppose la notion de "</a:t>
            </a:r>
            <a:r>
              <a:rPr lang="fr-FR" sz="2800" b="1" dirty="0">
                <a:cs typeface="Calibri"/>
              </a:rPr>
              <a:t>tact</a:t>
            </a:r>
            <a:r>
              <a:rPr lang="fr-FR" sz="2800" dirty="0">
                <a:cs typeface="Calibri"/>
              </a:rPr>
              <a:t>".</a:t>
            </a:r>
          </a:p>
          <a:p>
            <a:pPr marL="0" indent="0">
              <a:lnSpc>
                <a:spcPct val="80000"/>
              </a:lnSpc>
              <a:buNone/>
            </a:pPr>
            <a:r>
              <a:rPr lang="fr-FR" sz="2800" b="1" dirty="0">
                <a:cs typeface="Calibri"/>
                <a:sym typeface="Wingdings" panose="05000000000000000000" pitchFamily="2" charset="2"/>
              </a:rPr>
              <a:t> </a:t>
            </a:r>
            <a:r>
              <a:rPr lang="fr-FR" sz="2800" b="1" dirty="0">
                <a:cs typeface="Calibri"/>
              </a:rPr>
              <a:t>La parole du médecin est alors partie prenante de la thérapeutique.</a:t>
            </a:r>
          </a:p>
          <a:p>
            <a:endParaRPr lang="fr-FR" dirty="0"/>
          </a:p>
        </p:txBody>
      </p:sp>
    </p:spTree>
    <p:extLst>
      <p:ext uri="{BB962C8B-B14F-4D97-AF65-F5344CB8AC3E}">
        <p14:creationId xmlns:p14="http://schemas.microsoft.com/office/powerpoint/2010/main" val="1348983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672778"/>
            <a:ext cx="9144000" cy="2387600"/>
          </a:xfrm>
        </p:spPr>
        <p:txBody>
          <a:bodyPr>
            <a:normAutofit/>
          </a:bodyPr>
          <a:lstStyle/>
          <a:p>
            <a:r>
              <a:rPr lang="fr-FR" sz="3200" dirty="0">
                <a:solidFill>
                  <a:schemeClr val="accent1">
                    <a:lumMod val="75000"/>
                  </a:schemeClr>
                </a:solidFill>
                <a:cs typeface="Calibri Light"/>
              </a:rPr>
              <a:t>La question du consentement</a:t>
            </a:r>
            <a:endParaRPr lang="fr-FR" sz="3200" dirty="0"/>
          </a:p>
        </p:txBody>
      </p:sp>
    </p:spTree>
    <p:extLst>
      <p:ext uri="{BB962C8B-B14F-4D97-AF65-F5344CB8AC3E}">
        <p14:creationId xmlns:p14="http://schemas.microsoft.com/office/powerpoint/2010/main" val="2888570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ECDB965-1A51-43FA-B697-90A6DD1AE387}"/>
              </a:ext>
            </a:extLst>
          </p:cNvPr>
          <p:cNvSpPr>
            <a:spLocks noGrp="1"/>
          </p:cNvSpPr>
          <p:nvPr>
            <p:ph idx="1"/>
          </p:nvPr>
        </p:nvSpPr>
        <p:spPr>
          <a:xfrm>
            <a:off x="748937" y="1839048"/>
            <a:ext cx="10694126" cy="3179904"/>
          </a:xfrm>
        </p:spPr>
        <p:txBody>
          <a:bodyPr vert="horz" lIns="91440" tIns="45720" rIns="91440" bIns="45720" rtlCol="0" anchor="t">
            <a:noAutofit/>
          </a:bodyPr>
          <a:lstStyle/>
          <a:p>
            <a:pPr>
              <a:lnSpc>
                <a:spcPct val="80000"/>
              </a:lnSpc>
            </a:pPr>
            <a:r>
              <a:rPr lang="fr-FR" dirty="0">
                <a:cs typeface="Calibri"/>
              </a:rPr>
              <a:t>Le « </a:t>
            </a:r>
            <a:r>
              <a:rPr lang="fr-FR" b="1" dirty="0">
                <a:cs typeface="Calibri"/>
              </a:rPr>
              <a:t>consentement libre et éclairé </a:t>
            </a:r>
            <a:r>
              <a:rPr lang="fr-FR" dirty="0">
                <a:cs typeface="Calibri"/>
              </a:rPr>
              <a:t>» au cœur de l’éthique médicale.</a:t>
            </a:r>
          </a:p>
          <a:p>
            <a:pPr>
              <a:lnSpc>
                <a:spcPct val="80000"/>
              </a:lnSpc>
            </a:pPr>
            <a:r>
              <a:rPr lang="fr-FR" dirty="0">
                <a:cs typeface="Calibri"/>
              </a:rPr>
              <a:t>Directive européenne qui introduit la notion de «</a:t>
            </a:r>
            <a:r>
              <a:rPr lang="fr-FR" b="1" dirty="0">
                <a:cs typeface="Calibri"/>
              </a:rPr>
              <a:t> rapport bénéfice/risque</a:t>
            </a:r>
            <a:r>
              <a:rPr lang="fr-FR" dirty="0">
                <a:cs typeface="Calibri"/>
              </a:rPr>
              <a:t> », dans le cas d’une interférence entre le bénéfice individuel du soin et l’intérêt collectif de la recherche scientifique médicale.</a:t>
            </a:r>
          </a:p>
          <a:p>
            <a:pPr>
              <a:lnSpc>
                <a:spcPct val="80000"/>
              </a:lnSpc>
            </a:pPr>
            <a:r>
              <a:rPr lang="fr-FR" dirty="0">
                <a:cs typeface="Calibri"/>
              </a:rPr>
              <a:t>Conflit possible entre </a:t>
            </a:r>
            <a:r>
              <a:rPr lang="fr-FR" b="1" dirty="0">
                <a:cs typeface="Calibri"/>
              </a:rPr>
              <a:t>respect de l’autonomie de la personne </a:t>
            </a:r>
            <a:r>
              <a:rPr lang="fr-FR" dirty="0">
                <a:cs typeface="Calibri"/>
              </a:rPr>
              <a:t>et </a:t>
            </a:r>
            <a:r>
              <a:rPr lang="fr-FR" b="1" dirty="0">
                <a:cs typeface="Calibri"/>
              </a:rPr>
              <a:t>bienfaisance</a:t>
            </a:r>
            <a:r>
              <a:rPr lang="fr-FR" dirty="0">
                <a:cs typeface="Calibri"/>
              </a:rPr>
              <a:t> ? L’évolution actuelle va dans le sens de l’autonomie.</a:t>
            </a:r>
          </a:p>
          <a:p>
            <a:pPr>
              <a:lnSpc>
                <a:spcPct val="80000"/>
              </a:lnSpc>
            </a:pPr>
            <a:endParaRPr lang="fr-FR" dirty="0">
              <a:cs typeface="Calibri"/>
            </a:endParaRPr>
          </a:p>
        </p:txBody>
      </p:sp>
    </p:spTree>
    <p:extLst>
      <p:ext uri="{BB962C8B-B14F-4D97-AF65-F5344CB8AC3E}">
        <p14:creationId xmlns:p14="http://schemas.microsoft.com/office/powerpoint/2010/main" val="2497705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9E9051-3095-44C7-9A70-0DAB799E5F26}"/>
              </a:ext>
            </a:extLst>
          </p:cNvPr>
          <p:cNvSpPr>
            <a:spLocks noGrp="1"/>
          </p:cNvSpPr>
          <p:nvPr>
            <p:ph idx="1"/>
          </p:nvPr>
        </p:nvSpPr>
        <p:spPr>
          <a:xfrm>
            <a:off x="838200" y="2625497"/>
            <a:ext cx="10515600" cy="1143615"/>
          </a:xfrm>
          <a:solidFill>
            <a:schemeClr val="bg2"/>
          </a:solidFill>
          <a:ln>
            <a:solidFill>
              <a:schemeClr val="tx1"/>
            </a:solidFill>
          </a:ln>
          <a:effectLst>
            <a:outerShdw blurRad="50800" dist="38100" dir="2700000" algn="tl" rotWithShape="0">
              <a:prstClr val="black">
                <a:alpha val="40000"/>
              </a:prstClr>
            </a:outerShdw>
          </a:effectLst>
        </p:spPr>
        <p:txBody>
          <a:bodyPr>
            <a:noAutofit/>
          </a:bodyPr>
          <a:lstStyle/>
          <a:p>
            <a:pPr algn="ctr">
              <a:buFont typeface="Wingdings" panose="05000000000000000000" pitchFamily="2" charset="2"/>
              <a:buChar char="à"/>
            </a:pPr>
            <a:r>
              <a:rPr lang="fr-FR" sz="3200" dirty="0">
                <a:sym typeface="Wingdings" panose="05000000000000000000" pitchFamily="2" charset="2"/>
              </a:rPr>
              <a:t>Qu’est-ce qui peut venir biaiser le consentement libre et éclairé dans le domaine du soin médical ?</a:t>
            </a:r>
          </a:p>
        </p:txBody>
      </p:sp>
    </p:spTree>
    <p:extLst>
      <p:ext uri="{BB962C8B-B14F-4D97-AF65-F5344CB8AC3E}">
        <p14:creationId xmlns:p14="http://schemas.microsoft.com/office/powerpoint/2010/main" val="70346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A43BDAE7-CB79-491E-9BA4-E06C1518E878}"/>
              </a:ext>
            </a:extLst>
          </p:cNvPr>
          <p:cNvSpPr txBox="1">
            <a:spLocks/>
          </p:cNvSpPr>
          <p:nvPr/>
        </p:nvSpPr>
        <p:spPr>
          <a:xfrm>
            <a:off x="748937" y="1513777"/>
            <a:ext cx="10694126" cy="3830445"/>
          </a:xfrm>
          <a:prstGeom prst="rect">
            <a:avLst/>
          </a:prstGeom>
          <a:solidFill>
            <a:schemeClr val="accent1">
              <a:lumMod val="20000"/>
              <a:lumOff val="80000"/>
            </a:scheme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Arial" panose="020B0604020202020204" pitchFamily="34" charset="0"/>
              <a:buNone/>
            </a:pPr>
            <a:r>
              <a:rPr lang="fr-FR" dirty="0">
                <a:solidFill>
                  <a:srgbClr val="0070C0"/>
                </a:solidFill>
                <a:cs typeface="Calibri"/>
              </a:rPr>
              <a:t>« </a:t>
            </a:r>
            <a:r>
              <a:rPr lang="fr-FR" b="1" dirty="0">
                <a:solidFill>
                  <a:srgbClr val="0070C0"/>
                </a:solidFill>
                <a:cs typeface="Calibri"/>
              </a:rPr>
              <a:t>Trois écueils rendent en effet le consentement libre et éclairé</a:t>
            </a:r>
            <a:r>
              <a:rPr lang="fr-FR" dirty="0">
                <a:solidFill>
                  <a:srgbClr val="0070C0"/>
                </a:solidFill>
                <a:cs typeface="Calibri"/>
              </a:rPr>
              <a:t>, souvent plus une formalité qu’un acte de respect de la personne :</a:t>
            </a:r>
          </a:p>
          <a:p>
            <a:pPr>
              <a:lnSpc>
                <a:spcPct val="80000"/>
              </a:lnSpc>
              <a:buFontTx/>
              <a:buChar char="-"/>
            </a:pPr>
            <a:r>
              <a:rPr lang="fr-FR" dirty="0">
                <a:solidFill>
                  <a:srgbClr val="0070C0"/>
                </a:solidFill>
                <a:cs typeface="Calibri"/>
              </a:rPr>
              <a:t>La </a:t>
            </a:r>
            <a:r>
              <a:rPr lang="fr-FR" b="1" dirty="0">
                <a:solidFill>
                  <a:srgbClr val="0070C0"/>
                </a:solidFill>
                <a:cs typeface="Calibri"/>
              </a:rPr>
              <a:t>rapidité de l’échange</a:t>
            </a:r>
            <a:r>
              <a:rPr lang="fr-FR" dirty="0">
                <a:solidFill>
                  <a:srgbClr val="0070C0"/>
                </a:solidFill>
                <a:cs typeface="Calibri"/>
              </a:rPr>
              <a:t>, sans véritable temps de réflexion ; or, c’est la réflexion qui donne au consentement sa validité ;</a:t>
            </a:r>
          </a:p>
          <a:p>
            <a:pPr>
              <a:lnSpc>
                <a:spcPct val="80000"/>
              </a:lnSpc>
              <a:buFontTx/>
              <a:buChar char="-"/>
            </a:pPr>
            <a:r>
              <a:rPr lang="fr-FR" dirty="0">
                <a:solidFill>
                  <a:srgbClr val="0070C0"/>
                </a:solidFill>
                <a:cs typeface="Calibri"/>
              </a:rPr>
              <a:t>La </a:t>
            </a:r>
            <a:r>
              <a:rPr lang="fr-FR" b="1" dirty="0">
                <a:solidFill>
                  <a:srgbClr val="0070C0"/>
                </a:solidFill>
                <a:cs typeface="Calibri"/>
              </a:rPr>
              <a:t>façon médico-légale de la présentation</a:t>
            </a:r>
            <a:r>
              <a:rPr lang="fr-FR" dirty="0">
                <a:solidFill>
                  <a:srgbClr val="0070C0"/>
                </a:solidFill>
                <a:cs typeface="Calibri"/>
              </a:rPr>
              <a:t>, conduisant à présenter celui-ci comme une obligation plutôt que comme une démarche respectueuse ;</a:t>
            </a:r>
          </a:p>
          <a:p>
            <a:pPr>
              <a:lnSpc>
                <a:spcPct val="80000"/>
              </a:lnSpc>
              <a:buFontTx/>
              <a:buChar char="-"/>
            </a:pPr>
            <a:r>
              <a:rPr lang="fr-FR" dirty="0">
                <a:solidFill>
                  <a:srgbClr val="0070C0"/>
                </a:solidFill>
                <a:cs typeface="Calibri"/>
              </a:rPr>
              <a:t>La </a:t>
            </a:r>
            <a:r>
              <a:rPr lang="fr-FR" b="1" dirty="0">
                <a:solidFill>
                  <a:srgbClr val="0070C0"/>
                </a:solidFill>
                <a:cs typeface="Calibri"/>
              </a:rPr>
              <a:t>prime à l’écrit</a:t>
            </a:r>
            <a:r>
              <a:rPr lang="fr-FR" dirty="0">
                <a:solidFill>
                  <a:srgbClr val="0070C0"/>
                </a:solidFill>
                <a:cs typeface="Calibri"/>
              </a:rPr>
              <a:t>, plutôt qu’à l’oral. La signature d’un document constituant seule une preuve. » (Didier Sicard, 2020).</a:t>
            </a:r>
          </a:p>
          <a:p>
            <a:pPr>
              <a:lnSpc>
                <a:spcPct val="80000"/>
              </a:lnSpc>
            </a:pPr>
            <a:endParaRPr lang="fr-FR" dirty="0">
              <a:solidFill>
                <a:srgbClr val="0070C0"/>
              </a:solidFill>
              <a:cs typeface="Calibri"/>
            </a:endParaRPr>
          </a:p>
        </p:txBody>
      </p:sp>
    </p:spTree>
    <p:extLst>
      <p:ext uri="{BB962C8B-B14F-4D97-AF65-F5344CB8AC3E}">
        <p14:creationId xmlns:p14="http://schemas.microsoft.com/office/powerpoint/2010/main" val="1197639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672778"/>
            <a:ext cx="9144000" cy="2118637"/>
          </a:xfrm>
        </p:spPr>
        <p:txBody>
          <a:bodyPr>
            <a:normAutofit/>
          </a:bodyPr>
          <a:lstStyle/>
          <a:p>
            <a:r>
              <a:rPr lang="fr-FR" sz="3200" dirty="0">
                <a:solidFill>
                  <a:schemeClr val="accent1">
                    <a:lumMod val="75000"/>
                  </a:schemeClr>
                </a:solidFill>
                <a:cs typeface="Calibri Light"/>
              </a:rPr>
              <a:t>La question du secret médical</a:t>
            </a:r>
            <a:endParaRPr lang="fr-FR" sz="3200" dirty="0"/>
          </a:p>
        </p:txBody>
      </p:sp>
    </p:spTree>
    <p:extLst>
      <p:ext uri="{BB962C8B-B14F-4D97-AF65-F5344CB8AC3E}">
        <p14:creationId xmlns:p14="http://schemas.microsoft.com/office/powerpoint/2010/main" val="3563677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9E9051-3095-44C7-9A70-0DAB799E5F26}"/>
              </a:ext>
            </a:extLst>
          </p:cNvPr>
          <p:cNvSpPr>
            <a:spLocks noGrp="1"/>
          </p:cNvSpPr>
          <p:nvPr>
            <p:ph idx="1"/>
          </p:nvPr>
        </p:nvSpPr>
        <p:spPr>
          <a:xfrm>
            <a:off x="938561" y="3085792"/>
            <a:ext cx="10515600" cy="686415"/>
          </a:xfrm>
          <a:solidFill>
            <a:schemeClr val="bg2"/>
          </a:solidFill>
          <a:ln>
            <a:solidFill>
              <a:schemeClr val="tx1"/>
            </a:solidFill>
          </a:ln>
          <a:effectLst>
            <a:outerShdw blurRad="50800" dist="38100" dir="2700000" algn="tl" rotWithShape="0">
              <a:prstClr val="black">
                <a:alpha val="40000"/>
              </a:prstClr>
            </a:outerShdw>
          </a:effectLst>
        </p:spPr>
        <p:txBody>
          <a:bodyPr>
            <a:noAutofit/>
          </a:bodyPr>
          <a:lstStyle/>
          <a:p>
            <a:pPr algn="ctr">
              <a:buFont typeface="Wingdings" panose="05000000000000000000" pitchFamily="2" charset="2"/>
              <a:buChar char="à"/>
            </a:pPr>
            <a:r>
              <a:rPr lang="fr-FR" sz="3200" dirty="0">
                <a:sym typeface="Wingdings" panose="05000000000000000000" pitchFamily="2" charset="2"/>
              </a:rPr>
              <a:t>Que signifie le secret médical et en quoi est-il important ?</a:t>
            </a:r>
          </a:p>
        </p:txBody>
      </p:sp>
    </p:spTree>
    <p:extLst>
      <p:ext uri="{BB962C8B-B14F-4D97-AF65-F5344CB8AC3E}">
        <p14:creationId xmlns:p14="http://schemas.microsoft.com/office/powerpoint/2010/main" val="1654684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5AD46-EEE8-4361-BBB8-EB51FA095234}"/>
              </a:ext>
            </a:extLst>
          </p:cNvPr>
          <p:cNvSpPr>
            <a:spLocks noGrp="1"/>
          </p:cNvSpPr>
          <p:nvPr>
            <p:ph type="title"/>
          </p:nvPr>
        </p:nvSpPr>
        <p:spPr>
          <a:xfrm>
            <a:off x="0" y="0"/>
            <a:ext cx="12192000" cy="1283855"/>
          </a:xfrm>
          <a:noFill/>
        </p:spPr>
        <p:txBody>
          <a:bodyPr>
            <a:normAutofit/>
          </a:bodyPr>
          <a:lstStyle/>
          <a:p>
            <a:pPr algn="ctr"/>
            <a:r>
              <a:rPr lang="fr-FR" sz="4000" dirty="0">
                <a:solidFill>
                  <a:srgbClr val="0070C0"/>
                </a:solidFill>
                <a:latin typeface="+mn-lt"/>
              </a:rPr>
              <a:t>Covid-19, santé publique et éthique</a:t>
            </a:r>
          </a:p>
        </p:txBody>
      </p:sp>
      <p:sp>
        <p:nvSpPr>
          <p:cNvPr id="3" name="Espace réservé du contenu 2">
            <a:extLst>
              <a:ext uri="{FF2B5EF4-FFF2-40B4-BE49-F238E27FC236}">
                <a16:creationId xmlns:a16="http://schemas.microsoft.com/office/drawing/2014/main" id="{CDF1CE1B-C510-4E04-AC09-E632EA1EA734}"/>
              </a:ext>
            </a:extLst>
          </p:cNvPr>
          <p:cNvSpPr>
            <a:spLocks noGrp="1"/>
          </p:cNvSpPr>
          <p:nvPr>
            <p:ph idx="1"/>
          </p:nvPr>
        </p:nvSpPr>
        <p:spPr>
          <a:xfrm>
            <a:off x="870012" y="1597891"/>
            <a:ext cx="10653204" cy="2929721"/>
          </a:xfrm>
        </p:spPr>
        <p:txBody>
          <a:bodyPr>
            <a:normAutofit/>
          </a:bodyPr>
          <a:lstStyle/>
          <a:p>
            <a:r>
              <a:rPr lang="fr-FR" dirty="0"/>
              <a:t>Une articulation complexe entre dimensions </a:t>
            </a:r>
            <a:r>
              <a:rPr lang="fr-FR" b="1" dirty="0"/>
              <a:t>individuelle</a:t>
            </a:r>
            <a:r>
              <a:rPr lang="fr-FR" dirty="0"/>
              <a:t> et </a:t>
            </a:r>
            <a:r>
              <a:rPr lang="fr-FR" b="1" dirty="0"/>
              <a:t>collective, libertés individuelles  </a:t>
            </a:r>
            <a:r>
              <a:rPr lang="fr-FR" dirty="0"/>
              <a:t>et</a:t>
            </a:r>
            <a:r>
              <a:rPr lang="fr-FR" b="1" dirty="0"/>
              <a:t> intérêt général.</a:t>
            </a:r>
          </a:p>
          <a:p>
            <a:r>
              <a:rPr lang="fr-FR" dirty="0"/>
              <a:t>Des enjeux de </a:t>
            </a:r>
            <a:r>
              <a:rPr lang="fr-FR" b="1" dirty="0"/>
              <a:t>biopolitique*</a:t>
            </a:r>
          </a:p>
          <a:p>
            <a:pPr marL="0" indent="0" algn="just">
              <a:buNone/>
            </a:pPr>
            <a:r>
              <a:rPr lang="fr-FR" dirty="0"/>
              <a:t>*Le terme « biopolitique » ou « biopouvoir » est un néologisme utilisé par Michel Foucault pour désigner une nouvelle forme de pouvoir qui s’exerce sur le corps et la vie des individus.</a:t>
            </a:r>
          </a:p>
        </p:txBody>
      </p:sp>
    </p:spTree>
    <p:extLst>
      <p:ext uri="{BB962C8B-B14F-4D97-AF65-F5344CB8AC3E}">
        <p14:creationId xmlns:p14="http://schemas.microsoft.com/office/powerpoint/2010/main" val="34661315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ECDB965-1A51-43FA-B697-90A6DD1AE387}"/>
              </a:ext>
            </a:extLst>
          </p:cNvPr>
          <p:cNvSpPr>
            <a:spLocks noGrp="1"/>
          </p:cNvSpPr>
          <p:nvPr>
            <p:ph idx="1"/>
          </p:nvPr>
        </p:nvSpPr>
        <p:spPr>
          <a:xfrm>
            <a:off x="587828" y="1264548"/>
            <a:ext cx="11016343" cy="4166096"/>
          </a:xfrm>
        </p:spPr>
        <p:txBody>
          <a:bodyPr vert="horz" lIns="91440" tIns="45720" rIns="91440" bIns="45720" rtlCol="0" anchor="t">
            <a:noAutofit/>
          </a:bodyPr>
          <a:lstStyle/>
          <a:p>
            <a:pPr>
              <a:lnSpc>
                <a:spcPct val="80000"/>
              </a:lnSpc>
            </a:pPr>
            <a:r>
              <a:rPr lang="fr-FR" dirty="0">
                <a:cs typeface="Calibri"/>
              </a:rPr>
              <a:t>Question du</a:t>
            </a:r>
            <a:r>
              <a:rPr lang="fr-FR" b="1" dirty="0">
                <a:cs typeface="Calibri"/>
              </a:rPr>
              <a:t> "secret médical"</a:t>
            </a:r>
            <a:r>
              <a:rPr lang="fr-FR" dirty="0">
                <a:cs typeface="Calibri"/>
              </a:rPr>
              <a:t> et nouvelle donne avec la loi de mars 2002 (« loi Kouchner ») sur le "</a:t>
            </a:r>
            <a:r>
              <a:rPr lang="fr-FR" b="1" dirty="0">
                <a:cs typeface="Calibri"/>
              </a:rPr>
              <a:t>droit à l'information" des malades</a:t>
            </a:r>
            <a:r>
              <a:rPr lang="fr-FR" dirty="0">
                <a:cs typeface="Calibri"/>
              </a:rPr>
              <a:t>.</a:t>
            </a:r>
          </a:p>
          <a:p>
            <a:pPr>
              <a:lnSpc>
                <a:spcPct val="80000"/>
              </a:lnSpc>
            </a:pPr>
            <a:r>
              <a:rPr lang="fr-FR" dirty="0">
                <a:cs typeface="Calibri"/>
              </a:rPr>
              <a:t>Le "secret médical" implique :</a:t>
            </a:r>
          </a:p>
          <a:p>
            <a:pPr marL="914400" lvl="1" indent="-457200">
              <a:lnSpc>
                <a:spcPct val="80000"/>
              </a:lnSpc>
              <a:spcBef>
                <a:spcPts val="1000"/>
              </a:spcBef>
              <a:buFont typeface="+mj-lt"/>
              <a:buAutoNum type="arabicPeriod"/>
            </a:pPr>
            <a:r>
              <a:rPr lang="fr-FR" sz="2800" dirty="0">
                <a:cs typeface="Calibri"/>
              </a:rPr>
              <a:t>Que </a:t>
            </a:r>
            <a:r>
              <a:rPr lang="fr-FR" sz="2800" b="1" dirty="0">
                <a:cs typeface="Calibri"/>
              </a:rPr>
              <a:t>le savoir médical sur le patient appartient au médecin et au patient et ne peut pas être communiqué à des tiers</a:t>
            </a:r>
            <a:r>
              <a:rPr lang="fr-FR" sz="2800" dirty="0">
                <a:cs typeface="Calibri"/>
              </a:rPr>
              <a:t>. Très ancien principe nécessaire à la confiance, voir </a:t>
            </a:r>
            <a:r>
              <a:rPr lang="fr-FR" sz="2800" dirty="0">
                <a:cs typeface="Calibri"/>
                <a:hlinkClick r:id="rId2" action="ppaction://hlinksldjump"/>
              </a:rPr>
              <a:t>Serment d’Hippocrate</a:t>
            </a:r>
            <a:r>
              <a:rPr lang="fr-FR" sz="2800" dirty="0">
                <a:cs typeface="Calibri"/>
              </a:rPr>
              <a:t>. Principe déontologique de protection de l'intimité de la personne : traiter l'autre comme une fin en soi.</a:t>
            </a:r>
          </a:p>
          <a:p>
            <a:pPr marL="914400" lvl="1" indent="-457200">
              <a:lnSpc>
                <a:spcPct val="80000"/>
              </a:lnSpc>
              <a:spcBef>
                <a:spcPts val="1000"/>
              </a:spcBef>
              <a:buFont typeface="+mj-lt"/>
              <a:buAutoNum type="arabicPeriod"/>
            </a:pPr>
            <a:r>
              <a:rPr lang="fr-FR" sz="2800" dirty="0">
                <a:cs typeface="Calibri"/>
              </a:rPr>
              <a:t>Que </a:t>
            </a:r>
            <a:r>
              <a:rPr lang="fr-FR" sz="2800" b="1" dirty="0">
                <a:cs typeface="Calibri"/>
              </a:rPr>
              <a:t>le médecin n'est pas obligé de tout révéler au malade</a:t>
            </a:r>
            <a:r>
              <a:rPr lang="fr-FR" sz="2800" dirty="0">
                <a:cs typeface="Calibri"/>
              </a:rPr>
              <a:t>, mais </a:t>
            </a:r>
            <a:r>
              <a:rPr lang="fr-FR" sz="2800" b="1" dirty="0">
                <a:cs typeface="Calibri"/>
              </a:rPr>
              <a:t>cette dernière conception est remise en question</a:t>
            </a:r>
            <a:r>
              <a:rPr lang="fr-FR" sz="2800" dirty="0">
                <a:cs typeface="Calibri"/>
              </a:rPr>
              <a:t>.</a:t>
            </a:r>
          </a:p>
        </p:txBody>
      </p:sp>
    </p:spTree>
    <p:extLst>
      <p:ext uri="{BB962C8B-B14F-4D97-AF65-F5344CB8AC3E}">
        <p14:creationId xmlns:p14="http://schemas.microsoft.com/office/powerpoint/2010/main" val="4135332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716208-F16A-43D5-9FE1-442C13B96DF3}"/>
              </a:ext>
            </a:extLst>
          </p:cNvPr>
          <p:cNvSpPr>
            <a:spLocks noGrp="1"/>
          </p:cNvSpPr>
          <p:nvPr>
            <p:ph idx="1"/>
          </p:nvPr>
        </p:nvSpPr>
        <p:spPr>
          <a:xfrm>
            <a:off x="410307" y="1120326"/>
            <a:ext cx="11441723" cy="5451565"/>
          </a:xfrm>
        </p:spPr>
        <p:txBody>
          <a:bodyPr>
            <a:noAutofit/>
          </a:bodyPr>
          <a:lstStyle/>
          <a:p>
            <a:pPr marL="0" indent="0" algn="ctr">
              <a:lnSpc>
                <a:spcPct val="80000"/>
              </a:lnSpc>
              <a:spcBef>
                <a:spcPts val="600"/>
              </a:spcBef>
              <a:buNone/>
            </a:pPr>
            <a:r>
              <a:rPr lang="fr-FR" dirty="0">
                <a:cs typeface="Calibri"/>
              </a:rPr>
              <a:t>Les limites insidieuses et les menaces :</a:t>
            </a:r>
          </a:p>
          <a:p>
            <a:pPr>
              <a:lnSpc>
                <a:spcPct val="80000"/>
              </a:lnSpc>
              <a:spcBef>
                <a:spcPts val="600"/>
              </a:spcBef>
            </a:pPr>
            <a:r>
              <a:rPr lang="fr-FR" dirty="0">
                <a:cs typeface="Calibri"/>
              </a:rPr>
              <a:t>Les pressions sociétales à l’atteinte au secret médical : cas de maladie transmissible (VIH), de maladie génétique héréditaire. Dans ces cas, conflit entre</a:t>
            </a:r>
            <a:r>
              <a:rPr lang="fr-FR" dirty="0">
                <a:cs typeface="Calibri"/>
                <a:sym typeface="Wingdings" panose="05000000000000000000" pitchFamily="2" charset="2"/>
              </a:rPr>
              <a:t> </a:t>
            </a:r>
            <a:r>
              <a:rPr lang="fr-FR" b="1" dirty="0">
                <a:cs typeface="Calibri"/>
                <a:sym typeface="Wingdings" panose="05000000000000000000" pitchFamily="2" charset="2"/>
              </a:rPr>
              <a:t>secret médical </a:t>
            </a:r>
            <a:r>
              <a:rPr lang="fr-FR" dirty="0">
                <a:cs typeface="Calibri"/>
                <a:sym typeface="Wingdings" panose="05000000000000000000" pitchFamily="2" charset="2"/>
              </a:rPr>
              <a:t>et </a:t>
            </a:r>
            <a:r>
              <a:rPr lang="fr-FR" b="1" dirty="0">
                <a:cs typeface="Calibri"/>
                <a:sym typeface="Wingdings" panose="05000000000000000000" pitchFamily="2" charset="2"/>
              </a:rPr>
              <a:t>intérêt des proches du malade.</a:t>
            </a:r>
            <a:r>
              <a:rPr lang="fr-FR" b="1" dirty="0">
                <a:cs typeface="Calibri"/>
              </a:rPr>
              <a:t> </a:t>
            </a:r>
          </a:p>
          <a:p>
            <a:pPr>
              <a:lnSpc>
                <a:spcPct val="80000"/>
              </a:lnSpc>
              <a:spcBef>
                <a:spcPts val="600"/>
              </a:spcBef>
            </a:pPr>
            <a:r>
              <a:rPr lang="fr-FR" dirty="0">
                <a:cs typeface="Calibri"/>
              </a:rPr>
              <a:t>Accès aux </a:t>
            </a:r>
            <a:r>
              <a:rPr lang="fr-FR" b="1" dirty="0">
                <a:cs typeface="Calibri"/>
              </a:rPr>
              <a:t>bases de données des hôpitaux </a:t>
            </a:r>
            <a:r>
              <a:rPr lang="fr-FR" dirty="0">
                <a:cs typeface="Calibri"/>
              </a:rPr>
              <a:t>pour les personnels soignants</a:t>
            </a:r>
            <a:r>
              <a:rPr lang="fr-FR" b="1" dirty="0">
                <a:cs typeface="Calibri"/>
              </a:rPr>
              <a:t>.</a:t>
            </a:r>
          </a:p>
          <a:p>
            <a:pPr>
              <a:lnSpc>
                <a:spcPct val="80000"/>
              </a:lnSpc>
              <a:spcBef>
                <a:spcPts val="600"/>
              </a:spcBef>
            </a:pPr>
            <a:r>
              <a:rPr lang="fr-FR" b="1" dirty="0">
                <a:cs typeface="Calibri"/>
              </a:rPr>
              <a:t>Le DMP (dossier médical partagé) </a:t>
            </a:r>
            <a:r>
              <a:rPr lang="fr-FR" dirty="0">
                <a:cs typeface="Calibri"/>
              </a:rPr>
              <a:t>pose des problèmes de circulation de l’information entre différents spécialistes sur un même malade.</a:t>
            </a:r>
          </a:p>
          <a:p>
            <a:pPr>
              <a:lnSpc>
                <a:spcPct val="80000"/>
              </a:lnSpc>
              <a:spcBef>
                <a:spcPts val="600"/>
              </a:spcBef>
            </a:pPr>
            <a:r>
              <a:rPr lang="fr-FR" b="1" dirty="0">
                <a:cs typeface="Calibri"/>
              </a:rPr>
              <a:t>Les demandes des médecins des assureurs, </a:t>
            </a:r>
            <a:r>
              <a:rPr lang="fr-FR" dirty="0">
                <a:cs typeface="Calibri"/>
              </a:rPr>
              <a:t>pour savoir si la maladie concernée est dans la police d’assurance du malade.</a:t>
            </a:r>
          </a:p>
          <a:p>
            <a:pPr>
              <a:lnSpc>
                <a:spcPct val="80000"/>
              </a:lnSpc>
              <a:spcBef>
                <a:spcPts val="600"/>
              </a:spcBef>
            </a:pPr>
            <a:r>
              <a:rPr lang="fr-FR" b="1" dirty="0">
                <a:cs typeface="Calibri"/>
              </a:rPr>
              <a:t>Les atteintes légales </a:t>
            </a:r>
            <a:r>
              <a:rPr lang="fr-FR" dirty="0">
                <a:cs typeface="Calibri"/>
              </a:rPr>
              <a:t>: Déclaration obligatoire de contagiosité, Hospitalisation d’office, Création récente d’une exception au secret médical, avec le partage d’informations génétiques sur une personne décédée, lorsqu’elle est utile à la prise en charge d’un membre de la famille.</a:t>
            </a:r>
          </a:p>
          <a:p>
            <a:pPr>
              <a:lnSpc>
                <a:spcPct val="80000"/>
              </a:lnSpc>
              <a:spcBef>
                <a:spcPts val="600"/>
              </a:spcBef>
            </a:pPr>
            <a:r>
              <a:rPr lang="fr-FR" dirty="0">
                <a:cs typeface="Calibri"/>
              </a:rPr>
              <a:t>etc.</a:t>
            </a:r>
          </a:p>
          <a:p>
            <a:pPr marL="0" indent="0">
              <a:lnSpc>
                <a:spcPct val="80000"/>
              </a:lnSpc>
              <a:spcBef>
                <a:spcPts val="600"/>
              </a:spcBef>
              <a:buNone/>
            </a:pPr>
            <a:endParaRPr lang="fr-FR" dirty="0">
              <a:cs typeface="Calibri"/>
            </a:endParaRPr>
          </a:p>
          <a:p>
            <a:pPr>
              <a:lnSpc>
                <a:spcPct val="80000"/>
              </a:lnSpc>
              <a:spcBef>
                <a:spcPts val="600"/>
              </a:spcBef>
            </a:pPr>
            <a:endParaRPr lang="fr-FR" dirty="0"/>
          </a:p>
        </p:txBody>
      </p:sp>
      <p:sp>
        <p:nvSpPr>
          <p:cNvPr id="9" name="ZoneTexte 8">
            <a:extLst>
              <a:ext uri="{FF2B5EF4-FFF2-40B4-BE49-F238E27FC236}">
                <a16:creationId xmlns:a16="http://schemas.microsoft.com/office/drawing/2014/main" id="{1D2A54FF-7114-4D33-AC24-E18CB6D99A4A}"/>
              </a:ext>
            </a:extLst>
          </p:cNvPr>
          <p:cNvSpPr txBox="1"/>
          <p:nvPr/>
        </p:nvSpPr>
        <p:spPr>
          <a:xfrm>
            <a:off x="1882579" y="0"/>
            <a:ext cx="8956406" cy="1311128"/>
          </a:xfrm>
          <a:prstGeom prst="rect">
            <a:avLst/>
          </a:prstGeom>
        </p:spPr>
        <p:txBody>
          <a:bodyPr vert="horz" lIns="91440" tIns="45720" rIns="91440" bIns="45720" rtlCol="0" anchor="ctr">
            <a:normAutofit/>
          </a:bodyPr>
          <a:lstStyle>
            <a:lvl1pPr algn="ctr">
              <a:lnSpc>
                <a:spcPct val="90000"/>
              </a:lnSpc>
              <a:spcBef>
                <a:spcPct val="0"/>
              </a:spcBef>
              <a:buNone/>
              <a:defRPr sz="4400">
                <a:solidFill>
                  <a:srgbClr val="0070C0"/>
                </a:solidFill>
                <a:latin typeface="+mj-lt"/>
                <a:ea typeface="+mj-ea"/>
                <a:cs typeface="+mj-cs"/>
              </a:defRPr>
            </a:lvl1pPr>
          </a:lstStyle>
          <a:p>
            <a:r>
              <a:rPr lang="fr-FR" dirty="0"/>
              <a:t>Les limites du secret médical</a:t>
            </a:r>
          </a:p>
        </p:txBody>
      </p:sp>
    </p:spTree>
    <p:extLst>
      <p:ext uri="{BB962C8B-B14F-4D97-AF65-F5344CB8AC3E}">
        <p14:creationId xmlns:p14="http://schemas.microsoft.com/office/powerpoint/2010/main" val="2054984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7716208-F16A-43D5-9FE1-442C13B96DF3}"/>
              </a:ext>
            </a:extLst>
          </p:cNvPr>
          <p:cNvSpPr>
            <a:spLocks noGrp="1"/>
          </p:cNvSpPr>
          <p:nvPr>
            <p:ph idx="1"/>
          </p:nvPr>
        </p:nvSpPr>
        <p:spPr>
          <a:xfrm>
            <a:off x="732264" y="1120326"/>
            <a:ext cx="10727472" cy="5451565"/>
          </a:xfrm>
        </p:spPr>
        <p:txBody>
          <a:bodyPr>
            <a:noAutofit/>
          </a:bodyPr>
          <a:lstStyle/>
          <a:p>
            <a:pPr marL="0" indent="0" algn="ctr">
              <a:lnSpc>
                <a:spcPct val="80000"/>
              </a:lnSpc>
              <a:spcBef>
                <a:spcPts val="1200"/>
              </a:spcBef>
              <a:spcAft>
                <a:spcPts val="1200"/>
              </a:spcAft>
              <a:buNone/>
            </a:pPr>
            <a:r>
              <a:rPr lang="fr-FR" b="1" dirty="0">
                <a:cs typeface="Calibri"/>
              </a:rPr>
              <a:t>Les atteintes légales </a:t>
            </a:r>
            <a:r>
              <a:rPr lang="fr-FR" dirty="0">
                <a:cs typeface="Calibri"/>
              </a:rPr>
              <a:t>:</a:t>
            </a:r>
          </a:p>
          <a:p>
            <a:pPr>
              <a:lnSpc>
                <a:spcPct val="80000"/>
              </a:lnSpc>
              <a:spcBef>
                <a:spcPts val="600"/>
              </a:spcBef>
            </a:pPr>
            <a:r>
              <a:rPr lang="fr-FR" dirty="0">
                <a:cs typeface="Calibri"/>
              </a:rPr>
              <a:t>Déclaration obligatoire de contagiosité</a:t>
            </a:r>
          </a:p>
          <a:p>
            <a:pPr>
              <a:lnSpc>
                <a:spcPct val="80000"/>
              </a:lnSpc>
              <a:spcBef>
                <a:spcPts val="600"/>
              </a:spcBef>
            </a:pPr>
            <a:r>
              <a:rPr lang="fr-FR" dirty="0">
                <a:cs typeface="Calibri"/>
              </a:rPr>
              <a:t>Hospitalisation d’office</a:t>
            </a:r>
          </a:p>
          <a:p>
            <a:pPr>
              <a:lnSpc>
                <a:spcPct val="80000"/>
              </a:lnSpc>
              <a:spcBef>
                <a:spcPts val="600"/>
              </a:spcBef>
            </a:pPr>
            <a:r>
              <a:rPr lang="fr-FR" dirty="0">
                <a:cs typeface="Calibri"/>
              </a:rPr>
              <a:t>Création récente d’une exception au secret médical, avec le partage d’informations génétiques sur une personne décédée, lorsqu’elle est utile à la prise en charge d’un membre de la famille.</a:t>
            </a:r>
          </a:p>
          <a:p>
            <a:pPr marL="0" indent="0">
              <a:lnSpc>
                <a:spcPct val="80000"/>
              </a:lnSpc>
              <a:spcBef>
                <a:spcPts val="600"/>
              </a:spcBef>
              <a:buNone/>
            </a:pPr>
            <a:endParaRPr lang="fr-FR" dirty="0">
              <a:cs typeface="Calibri"/>
            </a:endParaRPr>
          </a:p>
          <a:p>
            <a:pPr>
              <a:lnSpc>
                <a:spcPct val="80000"/>
              </a:lnSpc>
              <a:spcBef>
                <a:spcPts val="600"/>
              </a:spcBef>
            </a:pPr>
            <a:endParaRPr lang="fr-FR" dirty="0"/>
          </a:p>
        </p:txBody>
      </p:sp>
      <p:sp>
        <p:nvSpPr>
          <p:cNvPr id="9" name="ZoneTexte 8">
            <a:extLst>
              <a:ext uri="{FF2B5EF4-FFF2-40B4-BE49-F238E27FC236}">
                <a16:creationId xmlns:a16="http://schemas.microsoft.com/office/drawing/2014/main" id="{1D2A54FF-7114-4D33-AC24-E18CB6D99A4A}"/>
              </a:ext>
            </a:extLst>
          </p:cNvPr>
          <p:cNvSpPr txBox="1"/>
          <p:nvPr/>
        </p:nvSpPr>
        <p:spPr>
          <a:xfrm>
            <a:off x="1882579" y="0"/>
            <a:ext cx="8956406" cy="1311128"/>
          </a:xfrm>
          <a:prstGeom prst="rect">
            <a:avLst/>
          </a:prstGeom>
        </p:spPr>
        <p:txBody>
          <a:bodyPr vert="horz" lIns="91440" tIns="45720" rIns="91440" bIns="45720" rtlCol="0" anchor="ctr">
            <a:normAutofit/>
          </a:bodyPr>
          <a:lstStyle>
            <a:lvl1pPr algn="ctr">
              <a:lnSpc>
                <a:spcPct val="90000"/>
              </a:lnSpc>
              <a:spcBef>
                <a:spcPct val="0"/>
              </a:spcBef>
              <a:buNone/>
              <a:defRPr sz="4400">
                <a:solidFill>
                  <a:srgbClr val="0070C0"/>
                </a:solidFill>
                <a:latin typeface="+mj-lt"/>
                <a:ea typeface="+mj-ea"/>
                <a:cs typeface="+mj-cs"/>
              </a:defRPr>
            </a:lvl1pPr>
          </a:lstStyle>
          <a:p>
            <a:r>
              <a:rPr lang="fr-FR" dirty="0"/>
              <a:t>Les limites du secret médical</a:t>
            </a:r>
          </a:p>
        </p:txBody>
      </p:sp>
    </p:spTree>
    <p:extLst>
      <p:ext uri="{BB962C8B-B14F-4D97-AF65-F5344CB8AC3E}">
        <p14:creationId xmlns:p14="http://schemas.microsoft.com/office/powerpoint/2010/main" val="3658875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4EFAEF8-751C-41EB-A00C-7A831AC46406}"/>
              </a:ext>
            </a:extLst>
          </p:cNvPr>
          <p:cNvSpPr txBox="1"/>
          <p:nvPr/>
        </p:nvSpPr>
        <p:spPr>
          <a:xfrm>
            <a:off x="546410" y="1066702"/>
            <a:ext cx="10694020" cy="3539430"/>
          </a:xfrm>
          <a:prstGeom prst="rect">
            <a:avLst/>
          </a:prstGeom>
          <a:noFill/>
        </p:spPr>
        <p:txBody>
          <a:bodyPr wrap="square">
            <a:spAutoFit/>
          </a:bodyPr>
          <a:lstStyle/>
          <a:p>
            <a:pPr marL="0" indent="0" algn="ctr">
              <a:buNone/>
            </a:pPr>
            <a:r>
              <a:rPr lang="fr-FR" sz="2800" dirty="0">
                <a:cs typeface="Calibri"/>
              </a:rPr>
              <a:t>L’évolution de la loi :</a:t>
            </a:r>
          </a:p>
          <a:p>
            <a:pPr marL="0" indent="0">
              <a:buNone/>
            </a:pPr>
            <a:r>
              <a:rPr lang="fr-FR" sz="2800" b="1" dirty="0">
                <a:cs typeface="Calibri"/>
              </a:rPr>
              <a:t>Loi du 4 mars 2002, dite « loi Kouchner »</a:t>
            </a:r>
            <a:r>
              <a:rPr lang="fr-FR" sz="2800" dirty="0">
                <a:cs typeface="Calibri"/>
              </a:rPr>
              <a:t>, traduit les évolutions sociétales vers plus d'égalité et de transparence.</a:t>
            </a:r>
          </a:p>
          <a:p>
            <a:r>
              <a:rPr lang="fr-FR" sz="2800" b="1" dirty="0">
                <a:cs typeface="Calibri"/>
              </a:rPr>
              <a:t>Progrès éthique dans le partage entre patient et médecin, ou risque pesant sur la relation de confiance patient-médecin </a:t>
            </a:r>
            <a:r>
              <a:rPr lang="fr-FR" sz="2800" dirty="0">
                <a:cs typeface="Calibri"/>
              </a:rPr>
              <a:t>?</a:t>
            </a:r>
          </a:p>
          <a:p>
            <a:endParaRPr lang="fr-FR" sz="2800" dirty="0">
              <a:cs typeface="Calibri"/>
            </a:endParaRPr>
          </a:p>
          <a:p>
            <a:r>
              <a:rPr lang="fr-FR" sz="2800" dirty="0">
                <a:cs typeface="Calibri"/>
              </a:rPr>
              <a:t>Selon Clotilde </a:t>
            </a:r>
            <a:r>
              <a:rPr lang="fr-FR" sz="2800" dirty="0" err="1">
                <a:cs typeface="Calibri"/>
              </a:rPr>
              <a:t>Leguil</a:t>
            </a:r>
            <a:r>
              <a:rPr lang="fr-FR" sz="2800" dirty="0">
                <a:cs typeface="Calibri"/>
              </a:rPr>
              <a:t>, deux interprétations possibles de l'évolution de la loi et de son rapport à la démocratie.</a:t>
            </a:r>
          </a:p>
        </p:txBody>
      </p:sp>
    </p:spTree>
    <p:extLst>
      <p:ext uri="{BB962C8B-B14F-4D97-AF65-F5344CB8AC3E}">
        <p14:creationId xmlns:p14="http://schemas.microsoft.com/office/powerpoint/2010/main" val="1168941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rgbClr val="0070C0"/>
                </a:solidFill>
              </a:rPr>
              <a:t>La recherche médicale sur l’être humain</a:t>
            </a:r>
          </a:p>
        </p:txBody>
      </p:sp>
    </p:spTree>
    <p:extLst>
      <p:ext uri="{BB962C8B-B14F-4D97-AF65-F5344CB8AC3E}">
        <p14:creationId xmlns:p14="http://schemas.microsoft.com/office/powerpoint/2010/main" val="2934521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9E9051-3095-44C7-9A70-0DAB799E5F26}"/>
              </a:ext>
            </a:extLst>
          </p:cNvPr>
          <p:cNvSpPr>
            <a:spLocks noGrp="1"/>
          </p:cNvSpPr>
          <p:nvPr>
            <p:ph idx="1"/>
          </p:nvPr>
        </p:nvSpPr>
        <p:spPr>
          <a:xfrm>
            <a:off x="838200" y="1621713"/>
            <a:ext cx="10515600" cy="3057863"/>
          </a:xfrm>
          <a:solidFill>
            <a:schemeClr val="bg2"/>
          </a:solidFill>
          <a:ln>
            <a:solidFill>
              <a:schemeClr val="tx1"/>
            </a:solidFill>
          </a:ln>
          <a:effectLst>
            <a:outerShdw blurRad="50800" dist="38100" dir="2700000" algn="tl" rotWithShape="0">
              <a:prstClr val="black">
                <a:alpha val="40000"/>
              </a:prstClr>
            </a:outerShdw>
          </a:effectLst>
        </p:spPr>
        <p:txBody>
          <a:bodyPr>
            <a:noAutofit/>
          </a:bodyPr>
          <a:lstStyle/>
          <a:p>
            <a:pPr algn="ctr">
              <a:buFont typeface="Wingdings" panose="05000000000000000000" pitchFamily="2" charset="2"/>
              <a:buChar char="à"/>
            </a:pPr>
            <a:r>
              <a:rPr lang="fr-FR" sz="3200" dirty="0">
                <a:sym typeface="Wingdings" panose="05000000000000000000" pitchFamily="2" charset="2"/>
              </a:rPr>
              <a:t>Quel grand principe doit guider la recherche scientifique, y compris médicale, sur l’être humain ?</a:t>
            </a:r>
          </a:p>
          <a:p>
            <a:pPr algn="ctr">
              <a:buFont typeface="Wingdings" panose="05000000000000000000" pitchFamily="2" charset="2"/>
              <a:buChar char="à"/>
            </a:pPr>
            <a:r>
              <a:rPr lang="fr-FR" sz="3200" dirty="0">
                <a:sym typeface="Wingdings" panose="05000000000000000000" pitchFamily="2" charset="2"/>
              </a:rPr>
              <a:t>Est-ce que cela peut être un principe d’inspiration utilitariste ? Pour quelles raisons ?</a:t>
            </a:r>
          </a:p>
          <a:p>
            <a:pPr algn="ctr">
              <a:buFont typeface="Wingdings" panose="05000000000000000000" pitchFamily="2" charset="2"/>
              <a:buChar char="à"/>
            </a:pPr>
            <a:r>
              <a:rPr lang="fr-FR" sz="3200" dirty="0">
                <a:sym typeface="Wingdings" panose="05000000000000000000" pitchFamily="2" charset="2"/>
              </a:rPr>
              <a:t>Dans quelles rares situations un principe utilitariste doit malgré tout être pris en compte ?</a:t>
            </a:r>
          </a:p>
        </p:txBody>
      </p:sp>
    </p:spTree>
    <p:extLst>
      <p:ext uri="{BB962C8B-B14F-4D97-AF65-F5344CB8AC3E}">
        <p14:creationId xmlns:p14="http://schemas.microsoft.com/office/powerpoint/2010/main" val="3670448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E3AC20-D889-FC4A-3A04-8A263030B422}"/>
              </a:ext>
            </a:extLst>
          </p:cNvPr>
          <p:cNvSpPr>
            <a:spLocks noGrp="1"/>
          </p:cNvSpPr>
          <p:nvPr>
            <p:ph idx="1"/>
          </p:nvPr>
        </p:nvSpPr>
        <p:spPr>
          <a:xfrm>
            <a:off x="956534" y="3072410"/>
            <a:ext cx="10515600" cy="713180"/>
          </a:xfrm>
        </p:spPr>
        <p:txBody>
          <a:bodyPr>
            <a:normAutofit fontScale="92500"/>
          </a:bodyPr>
          <a:lstStyle/>
          <a:p>
            <a:pPr algn="ctr"/>
            <a:r>
              <a:rPr lang="fr-FR" dirty="0"/>
              <a:t>Voir le cas du psychiatre américain, D</a:t>
            </a:r>
            <a:r>
              <a:rPr lang="fr-FR" baseline="30000" dirty="0"/>
              <a:t>r </a:t>
            </a:r>
            <a:r>
              <a:rPr lang="fr-FR" dirty="0"/>
              <a:t>Ewen Cameron, « projet MK-Ultra »</a:t>
            </a:r>
          </a:p>
        </p:txBody>
      </p:sp>
    </p:spTree>
    <p:extLst>
      <p:ext uri="{BB962C8B-B14F-4D97-AF65-F5344CB8AC3E}">
        <p14:creationId xmlns:p14="http://schemas.microsoft.com/office/powerpoint/2010/main" val="326367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66CD7D0-3AFB-0D4A-A4AF-8596B35F8661}"/>
              </a:ext>
            </a:extLst>
          </p:cNvPr>
          <p:cNvSpPr>
            <a:spLocks noGrp="1"/>
          </p:cNvSpPr>
          <p:nvPr>
            <p:ph idx="1"/>
          </p:nvPr>
        </p:nvSpPr>
        <p:spPr>
          <a:xfrm>
            <a:off x="854927" y="927675"/>
            <a:ext cx="10281424" cy="4157282"/>
          </a:xfrm>
          <a:solidFill>
            <a:schemeClr val="bg1"/>
          </a:solidFill>
          <a:effectLst>
            <a:outerShdw blurRad="63500" sx="102000" sy="102000" algn="ctr" rotWithShape="0">
              <a:prstClr val="black">
                <a:alpha val="40000"/>
              </a:prstClr>
            </a:outerShdw>
          </a:effectLst>
        </p:spPr>
        <p:txBody>
          <a:bodyPr>
            <a:noAutofit/>
          </a:bodyPr>
          <a:lstStyle/>
          <a:p>
            <a:pPr>
              <a:lnSpc>
                <a:spcPct val="80000"/>
              </a:lnSpc>
              <a:spcAft>
                <a:spcPts val="1200"/>
              </a:spcAft>
            </a:pPr>
            <a:r>
              <a:rPr lang="fr-FR" dirty="0"/>
              <a:t>Principe du </a:t>
            </a:r>
            <a:r>
              <a:rPr lang="fr-FR" b="1" dirty="0"/>
              <a:t>consentement libre et éclairé </a:t>
            </a:r>
            <a:r>
              <a:rPr lang="fr-FR" dirty="0"/>
              <a:t>: </a:t>
            </a:r>
            <a:r>
              <a:rPr lang="fr-FR" dirty="0">
                <a:solidFill>
                  <a:srgbClr val="0070C0"/>
                </a:solidFill>
              </a:rPr>
              <a:t>“Un être humain ne peut faire l’objet d’une quelconque expérimentation sans avoir consenti de façon éclairée, libre et expresse à celle-ci” (Sicard, 2020, p. 46).</a:t>
            </a:r>
          </a:p>
          <a:p>
            <a:pPr marL="0" indent="0">
              <a:lnSpc>
                <a:spcPct val="80000"/>
              </a:lnSpc>
              <a:spcAft>
                <a:spcPts val="1200"/>
              </a:spcAft>
              <a:buNone/>
            </a:pPr>
            <a:r>
              <a:rPr lang="fr-FR" dirty="0">
                <a:sym typeface="Wingdings" panose="05000000000000000000" pitchFamily="2" charset="2"/>
              </a:rPr>
              <a:t></a:t>
            </a:r>
            <a:r>
              <a:rPr lang="fr-FR" dirty="0">
                <a:solidFill>
                  <a:srgbClr val="0070C0"/>
                </a:solidFill>
                <a:sym typeface="Wingdings" panose="05000000000000000000" pitchFamily="2" charset="2"/>
              </a:rPr>
              <a:t> </a:t>
            </a:r>
            <a:r>
              <a:rPr lang="fr-FR" dirty="0"/>
              <a:t>Privilégier le respect de la personne à la recherche scientifique.</a:t>
            </a:r>
          </a:p>
          <a:p>
            <a:pPr>
              <a:lnSpc>
                <a:spcPct val="80000"/>
              </a:lnSpc>
            </a:pPr>
            <a:r>
              <a:rPr lang="fr-FR" dirty="0"/>
              <a:t>Rompre avec les pratiques passées :</a:t>
            </a:r>
          </a:p>
          <a:p>
            <a:pPr lvl="1">
              <a:lnSpc>
                <a:spcPct val="80000"/>
              </a:lnSpc>
              <a:buFont typeface="Calibri" panose="020F0502020204030204" pitchFamily="34" charset="0"/>
              <a:buChar char="­"/>
            </a:pPr>
            <a:r>
              <a:rPr lang="fr-FR" sz="2800" dirty="0"/>
              <a:t>Traumatisme historique du nazisme</a:t>
            </a:r>
          </a:p>
          <a:p>
            <a:pPr lvl="1">
              <a:lnSpc>
                <a:spcPct val="80000"/>
              </a:lnSpc>
              <a:spcAft>
                <a:spcPts val="1200"/>
              </a:spcAft>
              <a:buFont typeface="Calibri" panose="020F0502020204030204" pitchFamily="34" charset="0"/>
              <a:buChar char="­"/>
            </a:pPr>
            <a:r>
              <a:rPr lang="fr-FR" sz="2800" dirty="0"/>
              <a:t>Expérimentations sur des personnes handicapées faites par des médecins français et américains.</a:t>
            </a:r>
          </a:p>
        </p:txBody>
      </p:sp>
    </p:spTree>
    <p:extLst>
      <p:ext uri="{BB962C8B-B14F-4D97-AF65-F5344CB8AC3E}">
        <p14:creationId xmlns:p14="http://schemas.microsoft.com/office/powerpoint/2010/main" val="3934568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66CD7D0-3AFB-0D4A-A4AF-8596B35F8661}"/>
              </a:ext>
            </a:extLst>
          </p:cNvPr>
          <p:cNvSpPr>
            <a:spLocks noGrp="1"/>
          </p:cNvSpPr>
          <p:nvPr>
            <p:ph idx="1"/>
          </p:nvPr>
        </p:nvSpPr>
        <p:spPr>
          <a:xfrm>
            <a:off x="955288" y="1340270"/>
            <a:ext cx="10281424" cy="3978862"/>
          </a:xfrm>
          <a:solidFill>
            <a:schemeClr val="bg1"/>
          </a:solidFill>
          <a:effectLst>
            <a:outerShdw blurRad="63500" sx="102000" sy="102000" algn="ctr" rotWithShape="0">
              <a:prstClr val="black">
                <a:alpha val="40000"/>
              </a:prstClr>
            </a:outerShdw>
          </a:effectLst>
        </p:spPr>
        <p:txBody>
          <a:bodyPr>
            <a:noAutofit/>
          </a:bodyPr>
          <a:lstStyle/>
          <a:p>
            <a:pPr marL="0" indent="0" algn="ctr">
              <a:lnSpc>
                <a:spcPct val="80000"/>
              </a:lnSpc>
              <a:buNone/>
            </a:pPr>
            <a:r>
              <a:rPr lang="fr-FR" u="sng" dirty="0"/>
              <a:t>Evolutions du cadre juridique en France</a:t>
            </a:r>
          </a:p>
          <a:p>
            <a:pPr>
              <a:lnSpc>
                <a:spcPct val="80000"/>
              </a:lnSpc>
            </a:pPr>
            <a:r>
              <a:rPr lang="fr-FR" dirty="0"/>
              <a:t>Loi Huriet-</a:t>
            </a:r>
            <a:r>
              <a:rPr lang="fr-FR" dirty="0" err="1"/>
              <a:t>Sérusclat</a:t>
            </a:r>
            <a:r>
              <a:rPr lang="fr-FR" dirty="0"/>
              <a:t> de 1988</a:t>
            </a:r>
          </a:p>
          <a:p>
            <a:pPr lvl="1">
              <a:lnSpc>
                <a:spcPct val="80000"/>
              </a:lnSpc>
              <a:buFont typeface="Calibri" panose="020F0502020204030204" pitchFamily="34" charset="0"/>
              <a:buChar char="­"/>
            </a:pPr>
            <a:r>
              <a:rPr lang="fr-FR" sz="2800" dirty="0"/>
              <a:t>Encadrement plus strict</a:t>
            </a:r>
          </a:p>
          <a:p>
            <a:pPr lvl="1">
              <a:lnSpc>
                <a:spcPct val="80000"/>
              </a:lnSpc>
              <a:buFont typeface="Calibri" panose="020F0502020204030204" pitchFamily="34" charset="0"/>
              <a:buChar char="­"/>
            </a:pPr>
            <a:r>
              <a:rPr lang="fr-FR" sz="2800" dirty="0"/>
              <a:t>Notion de « bénéfice individuel direct »</a:t>
            </a:r>
          </a:p>
          <a:p>
            <a:pPr>
              <a:lnSpc>
                <a:spcPct val="80000"/>
              </a:lnSpc>
            </a:pPr>
            <a:r>
              <a:rPr lang="fr-FR" dirty="0"/>
              <a:t>Notion de ration bénéfice / risque, après révision de loi en 2000, pour éviter l’instrumentalisation du « bénéfice individuel direct »</a:t>
            </a:r>
          </a:p>
          <a:p>
            <a:pPr>
              <a:lnSpc>
                <a:spcPct val="80000"/>
              </a:lnSpc>
            </a:pPr>
            <a:r>
              <a:rPr lang="fr-FR" dirty="0"/>
              <a:t>Loi « Jardé (2012)</a:t>
            </a:r>
          </a:p>
        </p:txBody>
      </p:sp>
    </p:spTree>
    <p:extLst>
      <p:ext uri="{BB962C8B-B14F-4D97-AF65-F5344CB8AC3E}">
        <p14:creationId xmlns:p14="http://schemas.microsoft.com/office/powerpoint/2010/main" val="14916191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FD3EDC-0234-4B1F-A6E1-824466C528A9}"/>
              </a:ext>
            </a:extLst>
          </p:cNvPr>
          <p:cNvSpPr>
            <a:spLocks noGrp="1"/>
          </p:cNvSpPr>
          <p:nvPr>
            <p:ph type="title"/>
          </p:nvPr>
        </p:nvSpPr>
        <p:spPr>
          <a:xfrm>
            <a:off x="557561" y="97496"/>
            <a:ext cx="11318488" cy="883811"/>
          </a:xfrm>
        </p:spPr>
        <p:txBody>
          <a:bodyPr/>
          <a:lstStyle/>
          <a:p>
            <a:pPr algn="ctr"/>
            <a:r>
              <a:rPr lang="fr-FR" dirty="0">
                <a:solidFill>
                  <a:srgbClr val="0070C0"/>
                </a:solidFill>
              </a:rPr>
              <a:t>Le consentement</a:t>
            </a:r>
          </a:p>
        </p:txBody>
      </p:sp>
      <p:sp>
        <p:nvSpPr>
          <p:cNvPr id="3" name="Espace réservé du contenu 2">
            <a:extLst>
              <a:ext uri="{FF2B5EF4-FFF2-40B4-BE49-F238E27FC236}">
                <a16:creationId xmlns:a16="http://schemas.microsoft.com/office/drawing/2014/main" id="{7022A9C7-3107-4824-BBC2-BAD26EC71930}"/>
              </a:ext>
            </a:extLst>
          </p:cNvPr>
          <p:cNvSpPr>
            <a:spLocks noGrp="1"/>
          </p:cNvSpPr>
          <p:nvPr>
            <p:ph idx="1"/>
          </p:nvPr>
        </p:nvSpPr>
        <p:spPr>
          <a:xfrm>
            <a:off x="557561" y="981307"/>
            <a:ext cx="11318488" cy="5475248"/>
          </a:xfrm>
          <a:solidFill>
            <a:schemeClr val="accent1">
              <a:lumMod val="20000"/>
              <a:lumOff val="80000"/>
            </a:schemeClr>
          </a:solidFill>
        </p:spPr>
        <p:txBody>
          <a:bodyPr>
            <a:noAutofit/>
          </a:bodyPr>
          <a:lstStyle/>
          <a:p>
            <a:pPr marL="0" indent="0">
              <a:buNone/>
            </a:pPr>
            <a:r>
              <a:rPr lang="fr-FR" dirty="0">
                <a:solidFill>
                  <a:srgbClr val="0070C0"/>
                </a:solidFill>
              </a:rPr>
              <a:t>« Le consentement, </a:t>
            </a:r>
            <a:r>
              <a:rPr lang="fr-FR" dirty="0" err="1">
                <a:solidFill>
                  <a:srgbClr val="0070C0"/>
                </a:solidFill>
              </a:rPr>
              <a:t>fût-il</a:t>
            </a:r>
            <a:r>
              <a:rPr lang="fr-FR" dirty="0">
                <a:solidFill>
                  <a:srgbClr val="0070C0"/>
                </a:solidFill>
              </a:rPr>
              <a:t> libre et éclairé, il n'épuise pas les questions de l'autonomie et de la liberté. Une personne vulnérable est-elle vraiment autonome? La femme est-elle libre par rapport à son mari? Un habitant d'un pays dont le produit national brut par habitant est de 200 $ US peut-il refuser l'essai d'un médicament anti-VIH? Le concept d'individu occidental n'est pas partagé par la terre entière. Le chef de clan a plus de visibilité que la personne elle-même. Qui va consentir la personne ou le chef? Peu à peu, le consentement a fini par se réfugier dans des substituts juridiques, se limitant à une signature en bas d'un document. Pire, ce consentement a fini par se constituer peu à peu en une protection du médecin investigateur de la personne : "il a signé", "il a consenti". "Je peux donc expérimenter." Il serait peut-être préférable de substituer au consentement la notion de choix éclairé entre un oui ou un non, les deux étant placés sur un même plan, en privilégiant la personne elle-même plutôt que le groupe. »</a:t>
            </a:r>
          </a:p>
          <a:p>
            <a:endParaRPr lang="fr-FR" dirty="0"/>
          </a:p>
        </p:txBody>
      </p:sp>
    </p:spTree>
    <p:extLst>
      <p:ext uri="{BB962C8B-B14F-4D97-AF65-F5344CB8AC3E}">
        <p14:creationId xmlns:p14="http://schemas.microsoft.com/office/powerpoint/2010/main" val="1334746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DF1CE1B-C510-4E04-AC09-E632EA1EA734}"/>
              </a:ext>
            </a:extLst>
          </p:cNvPr>
          <p:cNvSpPr>
            <a:spLocks noGrp="1"/>
          </p:cNvSpPr>
          <p:nvPr>
            <p:ph idx="1"/>
          </p:nvPr>
        </p:nvSpPr>
        <p:spPr>
          <a:xfrm>
            <a:off x="651029" y="1435816"/>
            <a:ext cx="4873842" cy="3266981"/>
          </a:xfrm>
        </p:spPr>
        <p:txBody>
          <a:bodyPr>
            <a:normAutofit/>
          </a:bodyPr>
          <a:lstStyle/>
          <a:p>
            <a:pPr>
              <a:spcBef>
                <a:spcPts val="600"/>
              </a:spcBef>
              <a:spcAft>
                <a:spcPts val="600"/>
              </a:spcAft>
            </a:pPr>
            <a:r>
              <a:rPr lang="fr-FR" dirty="0"/>
              <a:t>Des enjeux de </a:t>
            </a:r>
            <a:r>
              <a:rPr lang="fr-FR" b="1" dirty="0"/>
              <a:t>santé publique </a:t>
            </a:r>
            <a:r>
              <a:rPr lang="fr-FR" dirty="0"/>
              <a:t>liées à la </a:t>
            </a:r>
            <a:r>
              <a:rPr lang="fr-FR" b="1" dirty="0"/>
              <a:t>pandémie</a:t>
            </a:r>
            <a:r>
              <a:rPr lang="fr-FR" dirty="0"/>
              <a:t> : équilibre à trouver entre </a:t>
            </a:r>
            <a:r>
              <a:rPr lang="fr-FR" b="1" dirty="0"/>
              <a:t>respect des libertés individuelles </a:t>
            </a:r>
            <a:r>
              <a:rPr lang="fr-FR" dirty="0"/>
              <a:t>et </a:t>
            </a:r>
            <a:r>
              <a:rPr lang="fr-FR" b="1" dirty="0"/>
              <a:t>mesures coercitives à but prophylactique</a:t>
            </a:r>
          </a:p>
          <a:p>
            <a:pPr>
              <a:spcBef>
                <a:spcPts val="600"/>
              </a:spcBef>
              <a:spcAft>
                <a:spcPts val="600"/>
              </a:spcAft>
            </a:pPr>
            <a:r>
              <a:rPr lang="fr-FR" dirty="0"/>
              <a:t>vaccination, dépistage…</a:t>
            </a:r>
          </a:p>
        </p:txBody>
      </p:sp>
      <p:sp>
        <p:nvSpPr>
          <p:cNvPr id="7" name="ZoneTexte 6">
            <a:extLst>
              <a:ext uri="{FF2B5EF4-FFF2-40B4-BE49-F238E27FC236}">
                <a16:creationId xmlns:a16="http://schemas.microsoft.com/office/drawing/2014/main" id="{3A9B8362-3314-4A74-A14E-384EF8BFA822}"/>
              </a:ext>
            </a:extLst>
          </p:cNvPr>
          <p:cNvSpPr txBox="1"/>
          <p:nvPr/>
        </p:nvSpPr>
        <p:spPr>
          <a:xfrm>
            <a:off x="5887844" y="1435816"/>
            <a:ext cx="5653127" cy="3778855"/>
          </a:xfrm>
          <a:prstGeom prst="rect">
            <a:avLst/>
          </a:prstGeom>
          <a:noFill/>
        </p:spPr>
        <p:txBody>
          <a:bodyPr wrap="square">
            <a:spAutoFit/>
          </a:bodyPr>
          <a:lstStyle/>
          <a:p>
            <a:pPr marL="457200" indent="-457200">
              <a:lnSpc>
                <a:spcPct val="80000"/>
              </a:lnSpc>
              <a:spcBef>
                <a:spcPts val="600"/>
              </a:spcBef>
              <a:buFont typeface="Arial" panose="020B0604020202020204" pitchFamily="34" charset="0"/>
              <a:buChar char="•"/>
            </a:pPr>
            <a:r>
              <a:rPr lang="fr-FR" sz="2800" dirty="0"/>
              <a:t>Quelques précédents (interdictions et obligations) :</a:t>
            </a:r>
          </a:p>
          <a:p>
            <a:pPr marL="1087438" lvl="2" indent="-363538">
              <a:lnSpc>
                <a:spcPct val="80000"/>
              </a:lnSpc>
              <a:spcBef>
                <a:spcPts val="600"/>
              </a:spcBef>
              <a:buFont typeface="Calibri" panose="020F0502020204030204" pitchFamily="34" charset="0"/>
              <a:buChar char="­"/>
            </a:pPr>
            <a:r>
              <a:rPr lang="fr-FR" sz="2800" dirty="0"/>
              <a:t>Obligation du port de la ceinture de sécurité (1973)</a:t>
            </a:r>
          </a:p>
          <a:p>
            <a:pPr marL="1087438" lvl="2" indent="-363538">
              <a:lnSpc>
                <a:spcPct val="80000"/>
              </a:lnSpc>
              <a:spcBef>
                <a:spcPts val="600"/>
              </a:spcBef>
              <a:buFont typeface="Calibri" panose="020F0502020204030204" pitchFamily="34" charset="0"/>
              <a:buChar char="­"/>
            </a:pPr>
            <a:r>
              <a:rPr lang="fr-FR" sz="2800" dirty="0"/>
              <a:t>Loi « Evin », interdiction du tabac dans les lieux publics (1991 puis 2006)</a:t>
            </a:r>
          </a:p>
          <a:p>
            <a:pPr marL="1087438" lvl="2" indent="-363538">
              <a:lnSpc>
                <a:spcPct val="80000"/>
              </a:lnSpc>
              <a:spcBef>
                <a:spcPts val="600"/>
              </a:spcBef>
              <a:buFont typeface="Calibri" panose="020F0502020204030204" pitchFamily="34" charset="0"/>
              <a:buChar char="­"/>
            </a:pPr>
            <a:r>
              <a:rPr lang="fr-FR" sz="2800" dirty="0"/>
              <a:t>Passage de 3 à 11 vaccins obligatoires pour les enfants (2017).</a:t>
            </a:r>
          </a:p>
        </p:txBody>
      </p:sp>
    </p:spTree>
    <p:extLst>
      <p:ext uri="{BB962C8B-B14F-4D97-AF65-F5344CB8AC3E}">
        <p14:creationId xmlns:p14="http://schemas.microsoft.com/office/powerpoint/2010/main" val="13413738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57C22-383F-4551-AB5D-7EFAFE25F516}"/>
              </a:ext>
            </a:extLst>
          </p:cNvPr>
          <p:cNvSpPr>
            <a:spLocks noGrp="1"/>
          </p:cNvSpPr>
          <p:nvPr>
            <p:ph type="title"/>
          </p:nvPr>
        </p:nvSpPr>
        <p:spPr>
          <a:xfrm>
            <a:off x="838200" y="320521"/>
            <a:ext cx="10515600" cy="883812"/>
          </a:xfrm>
        </p:spPr>
        <p:txBody>
          <a:bodyPr/>
          <a:lstStyle/>
          <a:p>
            <a:pPr algn="ctr"/>
            <a:r>
              <a:rPr lang="fr-FR" dirty="0">
                <a:solidFill>
                  <a:srgbClr val="0070C0"/>
                </a:solidFill>
              </a:rPr>
              <a:t>Les personnes en situation du vulnérabilité</a:t>
            </a:r>
          </a:p>
        </p:txBody>
      </p:sp>
      <p:sp>
        <p:nvSpPr>
          <p:cNvPr id="5" name="Espace réservé du contenu 4">
            <a:extLst>
              <a:ext uri="{FF2B5EF4-FFF2-40B4-BE49-F238E27FC236}">
                <a16:creationId xmlns:a16="http://schemas.microsoft.com/office/drawing/2014/main" id="{894DDDE9-60A5-4636-BA90-930A9DA64AC5}"/>
              </a:ext>
            </a:extLst>
          </p:cNvPr>
          <p:cNvSpPr>
            <a:spLocks noGrp="1"/>
          </p:cNvSpPr>
          <p:nvPr>
            <p:ph idx="1"/>
          </p:nvPr>
        </p:nvSpPr>
        <p:spPr>
          <a:xfrm>
            <a:off x="838200" y="1728439"/>
            <a:ext cx="10515600" cy="3401122"/>
          </a:xfrm>
          <a:solidFill>
            <a:schemeClr val="bg1"/>
          </a:solidFill>
          <a:effectLst>
            <a:outerShdw blurRad="63500" sx="102000" sy="102000" algn="ctr" rotWithShape="0">
              <a:prstClr val="black">
                <a:alpha val="40000"/>
              </a:prstClr>
            </a:outerShdw>
          </a:effectLst>
        </p:spPr>
        <p:txBody>
          <a:bodyPr/>
          <a:lstStyle/>
          <a:p>
            <a:pPr>
              <a:lnSpc>
                <a:spcPct val="80000"/>
              </a:lnSpc>
              <a:spcBef>
                <a:spcPts val="300"/>
              </a:spcBef>
            </a:pPr>
            <a:r>
              <a:rPr lang="fr-FR" dirty="0"/>
              <a:t>Mais comment être certain que ce consentement soit vraiment éclairé ?</a:t>
            </a:r>
          </a:p>
          <a:p>
            <a:pPr>
              <a:lnSpc>
                <a:spcPct val="80000"/>
              </a:lnSpc>
              <a:spcBef>
                <a:spcPts val="300"/>
              </a:spcBef>
            </a:pPr>
            <a:endParaRPr lang="fr-FR" dirty="0"/>
          </a:p>
          <a:p>
            <a:pPr>
              <a:lnSpc>
                <a:spcPct val="80000"/>
              </a:lnSpc>
              <a:spcBef>
                <a:spcPts val="300"/>
              </a:spcBef>
            </a:pPr>
            <a:r>
              <a:rPr lang="fr-FR" dirty="0"/>
              <a:t>Que faire quand :</a:t>
            </a:r>
          </a:p>
          <a:p>
            <a:pPr lvl="1">
              <a:lnSpc>
                <a:spcPct val="80000"/>
              </a:lnSpc>
              <a:spcBef>
                <a:spcPts val="300"/>
              </a:spcBef>
              <a:buFont typeface="Calibri" panose="020F0502020204030204" pitchFamily="34" charset="0"/>
              <a:buChar char="­"/>
            </a:pPr>
            <a:r>
              <a:rPr lang="fr-FR" sz="2800" dirty="0"/>
              <a:t>la </a:t>
            </a:r>
            <a:r>
              <a:rPr lang="fr-FR" sz="2800" b="1" dirty="0"/>
              <a:t>personne est en état de vulnérabilité </a:t>
            </a:r>
            <a:r>
              <a:rPr lang="fr-FR" sz="2800" dirty="0"/>
              <a:t>?</a:t>
            </a:r>
          </a:p>
          <a:p>
            <a:pPr lvl="1">
              <a:lnSpc>
                <a:spcPct val="80000"/>
              </a:lnSpc>
              <a:spcBef>
                <a:spcPts val="300"/>
              </a:spcBef>
              <a:buFont typeface="Calibri" panose="020F0502020204030204" pitchFamily="34" charset="0"/>
              <a:buChar char="­"/>
            </a:pPr>
            <a:r>
              <a:rPr lang="fr-FR" sz="2800" dirty="0"/>
              <a:t>dans des </a:t>
            </a:r>
            <a:r>
              <a:rPr lang="fr-FR" sz="2800" b="1" dirty="0"/>
              <a:t>cas de coma </a:t>
            </a:r>
            <a:r>
              <a:rPr lang="fr-FR" sz="2800" dirty="0"/>
              <a:t>?</a:t>
            </a:r>
          </a:p>
          <a:p>
            <a:pPr lvl="1">
              <a:lnSpc>
                <a:spcPct val="80000"/>
              </a:lnSpc>
              <a:spcBef>
                <a:spcPts val="300"/>
              </a:spcBef>
              <a:buFont typeface="Calibri" panose="020F0502020204030204" pitchFamily="34" charset="0"/>
              <a:buChar char="­"/>
            </a:pPr>
            <a:r>
              <a:rPr lang="fr-FR" sz="2800" dirty="0"/>
              <a:t>le cas des </a:t>
            </a:r>
            <a:r>
              <a:rPr lang="fr-FR" sz="2800" b="1" dirty="0"/>
              <a:t>personnes mineures </a:t>
            </a:r>
            <a:r>
              <a:rPr lang="fr-FR" sz="2800" dirty="0"/>
              <a:t>?</a:t>
            </a:r>
          </a:p>
          <a:p>
            <a:pPr lvl="1">
              <a:lnSpc>
                <a:spcPct val="80000"/>
              </a:lnSpc>
              <a:spcBef>
                <a:spcPts val="300"/>
              </a:spcBef>
              <a:buFont typeface="Calibri" panose="020F0502020204030204" pitchFamily="34" charset="0"/>
              <a:buChar char="­"/>
            </a:pPr>
            <a:r>
              <a:rPr lang="fr-FR" sz="2800" dirty="0"/>
              <a:t>le cas des </a:t>
            </a:r>
            <a:r>
              <a:rPr lang="fr-FR" sz="2800" b="1" dirty="0"/>
              <a:t>prisonniers</a:t>
            </a:r>
            <a:r>
              <a:rPr lang="fr-FR" sz="2800" dirty="0"/>
              <a:t> ?</a:t>
            </a:r>
            <a:endParaRPr lang="fr-FR" sz="3200" dirty="0"/>
          </a:p>
          <a:p>
            <a:endParaRPr lang="fr-FR" dirty="0"/>
          </a:p>
        </p:txBody>
      </p:sp>
    </p:spTree>
    <p:extLst>
      <p:ext uri="{BB962C8B-B14F-4D97-AF65-F5344CB8AC3E}">
        <p14:creationId xmlns:p14="http://schemas.microsoft.com/office/powerpoint/2010/main" val="562439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29B967C-501D-4C0A-85FF-70DE5BB14C12}"/>
              </a:ext>
            </a:extLst>
          </p:cNvPr>
          <p:cNvSpPr>
            <a:spLocks noGrp="1"/>
          </p:cNvSpPr>
          <p:nvPr>
            <p:ph idx="1"/>
          </p:nvPr>
        </p:nvSpPr>
        <p:spPr>
          <a:xfrm>
            <a:off x="838200" y="869795"/>
            <a:ext cx="10515600" cy="5341433"/>
          </a:xfrm>
          <a:solidFill>
            <a:schemeClr val="accent1">
              <a:lumMod val="20000"/>
              <a:lumOff val="80000"/>
            </a:schemeClr>
          </a:solidFill>
        </p:spPr>
        <p:txBody>
          <a:bodyPr>
            <a:normAutofit/>
          </a:bodyPr>
          <a:lstStyle/>
          <a:p>
            <a:pPr marL="0" indent="0">
              <a:buNone/>
            </a:pPr>
            <a:r>
              <a:rPr lang="fr-FR" b="0" i="0" dirty="0">
                <a:solidFill>
                  <a:srgbClr val="0070C0"/>
                </a:solidFill>
                <a:effectLst/>
              </a:rPr>
              <a:t>« Certaines personnes, enfants, prisonniers, malades psychiatriques, personnes âgées, personnes inconscientes, sont dans l'incapacité de donner un consentement libre. On leur substitue alors des « personnes de confiance », des « médiateurs », des parents, mais ceux-ci ne remplaceront jamais la personne elle-même, en particulier des personnes dans le coma, chez lesquelles il peut être tentant de faire des recherches qui ne seraient jamais acceptées par des personnes douées de toutes leurs capacités. La vraie difficulté est de considérer que l'incapacité physique et mentale constitue un devoir supérieur de respect à ces personnes plutôt que le contraire. Un enfant mineur peut avoir la capacité de dire non (on doit pouvoir lui expliquer), et son refus doit être accepté, </a:t>
            </a:r>
            <a:r>
              <a:rPr lang="fr-FR" b="0" i="1" dirty="0">
                <a:solidFill>
                  <a:srgbClr val="0070C0"/>
                </a:solidFill>
                <a:effectLst/>
              </a:rPr>
              <a:t>même si </a:t>
            </a:r>
            <a:r>
              <a:rPr lang="fr-FR" b="0" i="0" dirty="0">
                <a:solidFill>
                  <a:srgbClr val="0070C0"/>
                </a:solidFill>
                <a:effectLst/>
              </a:rPr>
              <a:t>ses parents ont donné leur consentement. »</a:t>
            </a:r>
            <a:endParaRPr lang="fr-FR" dirty="0">
              <a:solidFill>
                <a:srgbClr val="0070C0"/>
              </a:solidFill>
            </a:endParaRPr>
          </a:p>
        </p:txBody>
      </p:sp>
    </p:spTree>
    <p:extLst>
      <p:ext uri="{BB962C8B-B14F-4D97-AF65-F5344CB8AC3E}">
        <p14:creationId xmlns:p14="http://schemas.microsoft.com/office/powerpoint/2010/main" val="3724650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4619B3-39DE-45B2-81E1-D5013B659EC9}"/>
              </a:ext>
            </a:extLst>
          </p:cNvPr>
          <p:cNvSpPr>
            <a:spLocks noGrp="1"/>
          </p:cNvSpPr>
          <p:nvPr>
            <p:ph type="title"/>
          </p:nvPr>
        </p:nvSpPr>
        <p:spPr/>
        <p:txBody>
          <a:bodyPr/>
          <a:lstStyle/>
          <a:p>
            <a:pPr algn="ctr"/>
            <a:r>
              <a:rPr lang="fr-FR" dirty="0">
                <a:solidFill>
                  <a:srgbClr val="0070C0"/>
                </a:solidFill>
              </a:rPr>
              <a:t>Le placebo</a:t>
            </a:r>
          </a:p>
        </p:txBody>
      </p:sp>
      <p:sp>
        <p:nvSpPr>
          <p:cNvPr id="3" name="Espace réservé du contenu 2">
            <a:extLst>
              <a:ext uri="{FF2B5EF4-FFF2-40B4-BE49-F238E27FC236}">
                <a16:creationId xmlns:a16="http://schemas.microsoft.com/office/drawing/2014/main" id="{C9E1FD2F-B548-4D9D-96DE-7867BC3F2593}"/>
              </a:ext>
            </a:extLst>
          </p:cNvPr>
          <p:cNvSpPr>
            <a:spLocks noGrp="1"/>
          </p:cNvSpPr>
          <p:nvPr>
            <p:ph idx="1"/>
          </p:nvPr>
        </p:nvSpPr>
        <p:spPr>
          <a:xfrm>
            <a:off x="838200" y="1878826"/>
            <a:ext cx="10515600" cy="2757526"/>
          </a:xfrm>
          <a:solidFill>
            <a:schemeClr val="bg1"/>
          </a:solidFill>
          <a:effectLst>
            <a:outerShdw blurRad="63500" sx="102000" sy="102000" algn="ctr" rotWithShape="0">
              <a:prstClr val="black">
                <a:alpha val="40000"/>
              </a:prstClr>
            </a:outerShdw>
          </a:effectLst>
        </p:spPr>
        <p:txBody>
          <a:bodyPr/>
          <a:lstStyle/>
          <a:p>
            <a:r>
              <a:rPr lang="fr-FR" dirty="0"/>
              <a:t>Question de </a:t>
            </a:r>
            <a:r>
              <a:rPr lang="fr-FR" b="1" dirty="0"/>
              <a:t>l’usage du placebo</a:t>
            </a:r>
            <a:r>
              <a:rPr lang="fr-FR" dirty="0"/>
              <a:t>, problématique, mais nécessaire dans l’expérimentation.</a:t>
            </a:r>
          </a:p>
          <a:p>
            <a:r>
              <a:rPr lang="fr-FR" dirty="0"/>
              <a:t>Expérimentation </a:t>
            </a:r>
            <a:r>
              <a:rPr lang="fr-FR" b="1" dirty="0"/>
              <a:t>en « double aveugle »</a:t>
            </a:r>
            <a:r>
              <a:rPr lang="fr-FR" dirty="0"/>
              <a:t>.</a:t>
            </a:r>
          </a:p>
          <a:p>
            <a:endParaRPr lang="fr-FR" dirty="0">
              <a:sym typeface="Wingdings" panose="05000000000000000000" pitchFamily="2" charset="2"/>
            </a:endParaRPr>
          </a:p>
          <a:p>
            <a:pPr marL="0" indent="0">
              <a:buNone/>
            </a:pPr>
            <a:r>
              <a:rPr lang="fr-FR" dirty="0">
                <a:sym typeface="Wingdings" panose="05000000000000000000" pitchFamily="2" charset="2"/>
              </a:rPr>
              <a:t> </a:t>
            </a:r>
            <a:r>
              <a:rPr lang="fr-FR" dirty="0"/>
              <a:t>Le consentement porte </a:t>
            </a:r>
            <a:r>
              <a:rPr lang="fr-FR" b="1" dirty="0"/>
              <a:t>sur la possibilité du placébo</a:t>
            </a:r>
            <a:r>
              <a:rPr lang="fr-FR" dirty="0"/>
              <a:t>.</a:t>
            </a:r>
          </a:p>
          <a:p>
            <a:endParaRPr lang="fr-FR" dirty="0"/>
          </a:p>
        </p:txBody>
      </p:sp>
    </p:spTree>
    <p:extLst>
      <p:ext uri="{BB962C8B-B14F-4D97-AF65-F5344CB8AC3E}">
        <p14:creationId xmlns:p14="http://schemas.microsoft.com/office/powerpoint/2010/main" val="2940968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8B8067-8DE9-47D4-BCAB-B89D13CD9E28}"/>
              </a:ext>
            </a:extLst>
          </p:cNvPr>
          <p:cNvSpPr>
            <a:spLocks noGrp="1"/>
          </p:cNvSpPr>
          <p:nvPr>
            <p:ph type="title"/>
          </p:nvPr>
        </p:nvSpPr>
        <p:spPr>
          <a:xfrm>
            <a:off x="557349" y="103867"/>
            <a:ext cx="10796451" cy="514441"/>
          </a:xfrm>
        </p:spPr>
        <p:txBody>
          <a:bodyPr>
            <a:normAutofit fontScale="90000"/>
          </a:bodyPr>
          <a:lstStyle/>
          <a:p>
            <a:pPr algn="ctr"/>
            <a:r>
              <a:rPr lang="fr-FR" dirty="0">
                <a:solidFill>
                  <a:srgbClr val="0070C0"/>
                </a:solidFill>
              </a:rPr>
              <a:t>Cas de la recherche de phase I en cancérologie </a:t>
            </a:r>
          </a:p>
        </p:txBody>
      </p:sp>
      <p:sp>
        <p:nvSpPr>
          <p:cNvPr id="3" name="Espace réservé du contenu 2">
            <a:extLst>
              <a:ext uri="{FF2B5EF4-FFF2-40B4-BE49-F238E27FC236}">
                <a16:creationId xmlns:a16="http://schemas.microsoft.com/office/drawing/2014/main" id="{AE16BA47-7787-4550-BB5E-41DFB77EA013}"/>
              </a:ext>
            </a:extLst>
          </p:cNvPr>
          <p:cNvSpPr>
            <a:spLocks noGrp="1"/>
          </p:cNvSpPr>
          <p:nvPr>
            <p:ph idx="1"/>
          </p:nvPr>
        </p:nvSpPr>
        <p:spPr>
          <a:xfrm>
            <a:off x="557349" y="716543"/>
            <a:ext cx="11201188" cy="6031430"/>
          </a:xfrm>
          <a:solidFill>
            <a:schemeClr val="accent1">
              <a:lumMod val="20000"/>
              <a:lumOff val="80000"/>
            </a:schemeClr>
          </a:solidFill>
        </p:spPr>
        <p:txBody>
          <a:bodyPr>
            <a:noAutofit/>
          </a:bodyPr>
          <a:lstStyle/>
          <a:p>
            <a:pPr marL="0" indent="0">
              <a:buNone/>
            </a:pPr>
            <a:r>
              <a:rPr lang="fr-FR" dirty="0">
                <a:solidFill>
                  <a:srgbClr val="0070C0"/>
                </a:solidFill>
              </a:rPr>
              <a:t>Introduction de l’avis du CCNE n°71 : « Le CCNE a été saisi le 17 septembre 2001 par le Professeur Laurent </a:t>
            </a:r>
            <a:r>
              <a:rPr lang="fr-FR" dirty="0" err="1">
                <a:solidFill>
                  <a:srgbClr val="0070C0"/>
                </a:solidFill>
              </a:rPr>
              <a:t>Degos</a:t>
            </a:r>
            <a:r>
              <a:rPr lang="fr-FR" dirty="0">
                <a:solidFill>
                  <a:srgbClr val="0070C0"/>
                </a:solidFill>
              </a:rPr>
              <a:t> des questions éthiques soulevées par les essais de phase I chez les malades atteints de cancer. Le médecin, doit en effet apaiser la souffrance et la douleur de son patient, respecter sa dignité et prendre en compte ses intérêts, tout en assurant le développement du progrès thérapeutique ; or ces deux impératifs peuvent être en conflit. En effet, l’objectif de ces essais, préliminaires mais nécessaires, est d’évaluer la tolérance et la toxicité d’un nouveau médicament sans rechercher directement un bénéfice thérapeutique chez le malade qui y participe. De ce fait, l’information qui est donnée au malade sur l’incertitude de tout bénéfice, la possibilité d’effets indésirables et leurs risques éventuels prête souvent à confusion. </a:t>
            </a:r>
            <a:r>
              <a:rPr lang="fr-FR" b="1" dirty="0">
                <a:solidFill>
                  <a:srgbClr val="0070C0"/>
                </a:solidFill>
              </a:rPr>
              <a:t>Elle cherche plus ou moins consciemment à minimiser le problème posé, et ne permet donc pas d’obtenir un consentement réellement éclairé</a:t>
            </a:r>
            <a:r>
              <a:rPr lang="fr-FR" dirty="0">
                <a:solidFill>
                  <a:srgbClr val="0070C0"/>
                </a:solidFill>
              </a:rPr>
              <a:t>. Il y a ainsi pour le médecin un conflit de devoirs entre l’obligation de soin et le souci de la recherche médicale. »</a:t>
            </a:r>
          </a:p>
        </p:txBody>
      </p:sp>
    </p:spTree>
    <p:extLst>
      <p:ext uri="{BB962C8B-B14F-4D97-AF65-F5344CB8AC3E}">
        <p14:creationId xmlns:p14="http://schemas.microsoft.com/office/powerpoint/2010/main" val="131255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6CEE96-1204-3841-99BE-6A91C6D18BB3}"/>
              </a:ext>
            </a:extLst>
          </p:cNvPr>
          <p:cNvSpPr>
            <a:spLocks noGrp="1"/>
          </p:cNvSpPr>
          <p:nvPr>
            <p:ph type="title"/>
          </p:nvPr>
        </p:nvSpPr>
        <p:spPr>
          <a:xfrm>
            <a:off x="442232" y="197855"/>
            <a:ext cx="11307536" cy="737055"/>
          </a:xfrm>
        </p:spPr>
        <p:txBody>
          <a:bodyPr/>
          <a:lstStyle/>
          <a:p>
            <a:pPr algn="ctr"/>
            <a:r>
              <a:rPr lang="fr-FR" dirty="0">
                <a:solidFill>
                  <a:srgbClr val="0070C0"/>
                </a:solidFill>
              </a:rPr>
              <a:t>Les inégalités Nord / Sud</a:t>
            </a:r>
          </a:p>
        </p:txBody>
      </p:sp>
      <p:sp>
        <p:nvSpPr>
          <p:cNvPr id="5" name="ZoneTexte 4">
            <a:extLst>
              <a:ext uri="{FF2B5EF4-FFF2-40B4-BE49-F238E27FC236}">
                <a16:creationId xmlns:a16="http://schemas.microsoft.com/office/drawing/2014/main" id="{C9BEF0DC-F6E9-4FC1-820B-93B0F777C8B1}"/>
              </a:ext>
            </a:extLst>
          </p:cNvPr>
          <p:cNvSpPr txBox="1"/>
          <p:nvPr/>
        </p:nvSpPr>
        <p:spPr>
          <a:xfrm>
            <a:off x="661716" y="2689118"/>
            <a:ext cx="10868568" cy="1479764"/>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pPr>
              <a:lnSpc>
                <a:spcPct val="80000"/>
              </a:lnSpc>
            </a:pPr>
            <a:r>
              <a:rPr lang="fr-FR" sz="2800" b="1" dirty="0"/>
              <a:t>Différentes modalités d’expérimentation Nord / Sud</a:t>
            </a:r>
            <a:r>
              <a:rPr lang="fr-FR" sz="2800" dirty="0"/>
              <a:t>, du fait de la précarité des populations du Sud, dans le cadre d’une délocalisation de la recherche (1 milliard d’euros le coût d’élaboration d’une nouvelle molécule).</a:t>
            </a:r>
          </a:p>
        </p:txBody>
      </p:sp>
    </p:spTree>
    <p:extLst>
      <p:ext uri="{BB962C8B-B14F-4D97-AF65-F5344CB8AC3E}">
        <p14:creationId xmlns:p14="http://schemas.microsoft.com/office/powerpoint/2010/main" val="4067909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66CD7D0-3AFB-0D4A-A4AF-8596B35F8661}"/>
              </a:ext>
            </a:extLst>
          </p:cNvPr>
          <p:cNvSpPr>
            <a:spLocks noGrp="1"/>
          </p:cNvSpPr>
          <p:nvPr>
            <p:ph idx="1"/>
          </p:nvPr>
        </p:nvSpPr>
        <p:spPr>
          <a:xfrm>
            <a:off x="700904" y="1488848"/>
            <a:ext cx="10790192" cy="3880304"/>
          </a:xfrm>
          <a:solidFill>
            <a:schemeClr val="accent1">
              <a:lumMod val="20000"/>
              <a:lumOff val="80000"/>
            </a:schemeClr>
          </a:solidFill>
        </p:spPr>
        <p:txBody>
          <a:bodyPr vert="horz" lIns="91440" tIns="45720" rIns="91440" bIns="45720" rtlCol="0">
            <a:noAutofit/>
          </a:bodyPr>
          <a:lstStyle/>
          <a:p>
            <a:pPr marL="0" indent="0">
              <a:buNone/>
            </a:pPr>
            <a:r>
              <a:rPr lang="fr-FR" dirty="0">
                <a:solidFill>
                  <a:srgbClr val="0070C0"/>
                </a:solidFill>
              </a:rPr>
              <a:t>« Le </a:t>
            </a:r>
            <a:r>
              <a:rPr lang="fr-FR" i="1" dirty="0">
                <a:solidFill>
                  <a:srgbClr val="0070C0"/>
                </a:solidFill>
              </a:rPr>
              <a:t>standard of care</a:t>
            </a:r>
            <a:r>
              <a:rPr lang="fr-FR" dirty="0">
                <a:solidFill>
                  <a:srgbClr val="0070C0"/>
                </a:solidFill>
              </a:rPr>
              <a:t>, "standard de soin" naturellement très inégalitaire entre le Nord et le Sud, va permettre à la recherche d’utiliser plus facilement que dans le Nord un placébo versus une molécule active. Peu à peu, le Sud devient un terrain privilégié de la recherche. Malheureusement, les retombées locales de la recherche sont très réduites. Le comble est atteint lorsqu’un pays du Sud participe à une recherche aboutissant à la mise en œuvre d’une thérapeutique dans le Nord, thérapeutique qui sera interdite ou inaccessible pour des raisons économiques dans le Sud (exemple du vaccin contre l’hépatite B). » (Sicard, 2020).</a:t>
            </a:r>
          </a:p>
        </p:txBody>
      </p:sp>
    </p:spTree>
    <p:extLst>
      <p:ext uri="{BB962C8B-B14F-4D97-AF65-F5344CB8AC3E}">
        <p14:creationId xmlns:p14="http://schemas.microsoft.com/office/powerpoint/2010/main" val="2002050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DC857-80A8-4202-BC0F-7B89DAB4F7FA}"/>
              </a:ext>
            </a:extLst>
          </p:cNvPr>
          <p:cNvSpPr>
            <a:spLocks noGrp="1"/>
          </p:cNvSpPr>
          <p:nvPr>
            <p:ph type="title"/>
          </p:nvPr>
        </p:nvSpPr>
        <p:spPr/>
        <p:txBody>
          <a:bodyPr/>
          <a:lstStyle/>
          <a:p>
            <a:pPr algn="ctr"/>
            <a:r>
              <a:rPr lang="fr-FR" dirty="0">
                <a:solidFill>
                  <a:srgbClr val="0070C0"/>
                </a:solidFill>
              </a:rPr>
              <a:t>Les conflits d’intérêt</a:t>
            </a:r>
          </a:p>
        </p:txBody>
      </p:sp>
      <p:sp>
        <p:nvSpPr>
          <p:cNvPr id="3" name="Espace réservé du contenu 2">
            <a:extLst>
              <a:ext uri="{FF2B5EF4-FFF2-40B4-BE49-F238E27FC236}">
                <a16:creationId xmlns:a16="http://schemas.microsoft.com/office/drawing/2014/main" id="{4D9FA669-A8FF-43D3-813B-AF12B450B435}"/>
              </a:ext>
            </a:extLst>
          </p:cNvPr>
          <p:cNvSpPr>
            <a:spLocks noGrp="1"/>
          </p:cNvSpPr>
          <p:nvPr>
            <p:ph idx="1"/>
          </p:nvPr>
        </p:nvSpPr>
        <p:spPr>
          <a:xfrm>
            <a:off x="838200" y="1825625"/>
            <a:ext cx="10515600" cy="3225877"/>
          </a:xfrm>
          <a:solidFill>
            <a:schemeClr val="bg1"/>
          </a:solidFill>
          <a:effectLst>
            <a:outerShdw blurRad="63500" sx="102000" sy="102000" algn="ctr" rotWithShape="0">
              <a:prstClr val="black">
                <a:alpha val="40000"/>
              </a:prstClr>
            </a:outerShdw>
          </a:effectLst>
        </p:spPr>
        <p:txBody>
          <a:bodyPr/>
          <a:lstStyle/>
          <a:p>
            <a:r>
              <a:rPr lang="fr-FR" dirty="0"/>
              <a:t>Esprit de compétition, structures soucieuses de leur retour sur investissement.</a:t>
            </a:r>
          </a:p>
          <a:p>
            <a:pPr>
              <a:spcAft>
                <a:spcPts val="1200"/>
              </a:spcAft>
            </a:pPr>
            <a:r>
              <a:rPr lang="fr-FR" dirty="0"/>
              <a:t>Crises sanitaires : amiante, chlordécone, médiator, sang contaminé, méfaits du tabac, etc.</a:t>
            </a:r>
          </a:p>
          <a:p>
            <a:pPr algn="ctr">
              <a:buFont typeface="Wingdings" panose="05000000000000000000" pitchFamily="2" charset="2"/>
              <a:buChar char="à"/>
            </a:pPr>
            <a:r>
              <a:rPr lang="fr-FR" b="1" dirty="0">
                <a:sym typeface="Wingdings" panose="05000000000000000000" pitchFamily="2" charset="2"/>
              </a:rPr>
              <a:t>faillites de la recherche liées à des conflits d’intérêt ?</a:t>
            </a:r>
          </a:p>
          <a:p>
            <a:pPr marL="0" indent="0">
              <a:buNone/>
            </a:pPr>
            <a:endParaRPr lang="fr-FR" dirty="0"/>
          </a:p>
        </p:txBody>
      </p:sp>
    </p:spTree>
    <p:extLst>
      <p:ext uri="{BB962C8B-B14F-4D97-AF65-F5344CB8AC3E}">
        <p14:creationId xmlns:p14="http://schemas.microsoft.com/office/powerpoint/2010/main" val="3811562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4C4B086-AE93-4228-9F1F-D26956D5327A}"/>
              </a:ext>
            </a:extLst>
          </p:cNvPr>
          <p:cNvSpPr>
            <a:spLocks noGrp="1"/>
          </p:cNvSpPr>
          <p:nvPr>
            <p:ph idx="1"/>
          </p:nvPr>
        </p:nvSpPr>
        <p:spPr>
          <a:xfrm>
            <a:off x="838200" y="1170879"/>
            <a:ext cx="10515600" cy="4181708"/>
          </a:xfrm>
          <a:solidFill>
            <a:schemeClr val="accent1">
              <a:lumMod val="20000"/>
              <a:lumOff val="80000"/>
            </a:schemeClr>
          </a:solidFill>
        </p:spPr>
        <p:txBody>
          <a:bodyPr/>
          <a:lstStyle/>
          <a:p>
            <a:pPr marL="0" indent="0">
              <a:buNone/>
            </a:pPr>
            <a:r>
              <a:rPr lang="fr-FR" dirty="0">
                <a:solidFill>
                  <a:srgbClr val="0070C0"/>
                </a:solidFill>
              </a:rPr>
              <a:t>« Des scandales sanitaires : amiante, chlordécone, médiator, sang contaminé, tabac, souvent liés à des conflits d’intérêts. Un conflit d’intérêt, selon l’art. 25 de la loi du 13 juin 1983, repris dans la loi du 11 octobre 2013, est constitué par “toute interférence entre un intérêt public et des intérêts publics ou privés qui sont de nature à influencer ou à paraître influencer un exercice indépendant, impartial et objectif d’une fonction”. Toute rédaction d’un article scientifique doit être suivie d’une déclaration de liens d’intérêt. En France, la formation continue des médecins est largement prise en charge par l’industrie pharmaceutique. »</a:t>
            </a:r>
          </a:p>
          <a:p>
            <a:endParaRPr lang="fr-FR" dirty="0">
              <a:solidFill>
                <a:srgbClr val="0070C0"/>
              </a:solidFill>
            </a:endParaRPr>
          </a:p>
        </p:txBody>
      </p:sp>
    </p:spTree>
    <p:extLst>
      <p:ext uri="{BB962C8B-B14F-4D97-AF65-F5344CB8AC3E}">
        <p14:creationId xmlns:p14="http://schemas.microsoft.com/office/powerpoint/2010/main" val="120081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93671A-5044-432B-B6DE-B8C4F6FABA8D}"/>
              </a:ext>
            </a:extLst>
          </p:cNvPr>
          <p:cNvSpPr>
            <a:spLocks noGrp="1"/>
          </p:cNvSpPr>
          <p:nvPr>
            <p:ph type="title"/>
          </p:nvPr>
        </p:nvSpPr>
        <p:spPr/>
        <p:txBody>
          <a:bodyPr/>
          <a:lstStyle/>
          <a:p>
            <a:pPr algn="ctr"/>
            <a:r>
              <a:rPr lang="fr-FR" dirty="0">
                <a:solidFill>
                  <a:srgbClr val="0070C0"/>
                </a:solidFill>
              </a:rPr>
              <a:t>Les recherches en neurosciences</a:t>
            </a:r>
          </a:p>
        </p:txBody>
      </p:sp>
      <p:sp>
        <p:nvSpPr>
          <p:cNvPr id="3" name="Espace réservé du contenu 2">
            <a:extLst>
              <a:ext uri="{FF2B5EF4-FFF2-40B4-BE49-F238E27FC236}">
                <a16:creationId xmlns:a16="http://schemas.microsoft.com/office/drawing/2014/main" id="{C7F87387-8F60-4FAD-9479-D25C816B3598}"/>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11726839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3200" dirty="0">
                <a:solidFill>
                  <a:schemeClr val="accent1">
                    <a:lumMod val="75000"/>
                  </a:schemeClr>
                </a:solidFill>
                <a:cs typeface="Calibri Light"/>
              </a:rPr>
              <a:t>Les limites des interventions de la psychiatrie et de la neuroscience sur les êtres humains </a:t>
            </a:r>
            <a:endParaRPr lang="fr-FR" sz="3200" dirty="0"/>
          </a:p>
        </p:txBody>
      </p:sp>
    </p:spTree>
    <p:extLst>
      <p:ext uri="{BB962C8B-B14F-4D97-AF65-F5344CB8AC3E}">
        <p14:creationId xmlns:p14="http://schemas.microsoft.com/office/powerpoint/2010/main" val="374807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B7E233-40F4-4B3F-BF5B-9DD9EC1D11A7}"/>
              </a:ext>
            </a:extLst>
          </p:cNvPr>
          <p:cNvSpPr/>
          <p:nvPr/>
        </p:nvSpPr>
        <p:spPr>
          <a:xfrm>
            <a:off x="0" y="-95693"/>
            <a:ext cx="12192000" cy="69536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122363"/>
            <a:ext cx="9144000" cy="2387600"/>
          </a:xfrm>
        </p:spPr>
        <p:txBody>
          <a:bodyPr>
            <a:normAutofit/>
          </a:bodyPr>
          <a:lstStyle/>
          <a:p>
            <a:r>
              <a:rPr lang="fr-FR" sz="4400" spc="-240" dirty="0">
                <a:solidFill>
                  <a:schemeClr val="accent5">
                    <a:lumMod val="75000"/>
                  </a:schemeClr>
                </a:solidFill>
                <a:latin typeface="Gotham Medium" pitchFamily="50" charset="0"/>
                <a:cs typeface="Gotham Medium" pitchFamily="50" charset="0"/>
              </a:rPr>
              <a:t>b) Les progrès des techniques biomédicales</a:t>
            </a:r>
            <a:endParaRPr lang="fr-FR" sz="4400" dirty="0"/>
          </a:p>
        </p:txBody>
      </p:sp>
    </p:spTree>
    <p:extLst>
      <p:ext uri="{BB962C8B-B14F-4D97-AF65-F5344CB8AC3E}">
        <p14:creationId xmlns:p14="http://schemas.microsoft.com/office/powerpoint/2010/main" val="34270952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2680349-980C-1047-A3D8-AFBCDF591AEE}"/>
              </a:ext>
            </a:extLst>
          </p:cNvPr>
          <p:cNvSpPr>
            <a:spLocks noGrp="1"/>
          </p:cNvSpPr>
          <p:nvPr>
            <p:ph idx="1"/>
          </p:nvPr>
        </p:nvSpPr>
        <p:spPr>
          <a:xfrm>
            <a:off x="983166" y="2349732"/>
            <a:ext cx="10515600" cy="1687009"/>
          </a:xfrm>
        </p:spPr>
        <p:txBody>
          <a:bodyPr>
            <a:normAutofit/>
          </a:bodyPr>
          <a:lstStyle/>
          <a:p>
            <a:r>
              <a:rPr lang="fr-FR" dirty="0"/>
              <a:t>Souvenir traumatique des lobotomies de </a:t>
            </a:r>
            <a:r>
              <a:rPr lang="fr-FR" dirty="0" err="1"/>
              <a:t>Muniz</a:t>
            </a:r>
            <a:endParaRPr lang="fr-FR" dirty="0"/>
          </a:p>
          <a:p>
            <a:r>
              <a:rPr lang="fr-FR" dirty="0"/>
              <a:t>Question de l’usage de la Ritaline comme forme de normalisation sociale ?</a:t>
            </a:r>
          </a:p>
        </p:txBody>
      </p:sp>
    </p:spTree>
    <p:extLst>
      <p:ext uri="{BB962C8B-B14F-4D97-AF65-F5344CB8AC3E}">
        <p14:creationId xmlns:p14="http://schemas.microsoft.com/office/powerpoint/2010/main" val="40670168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9FAAF2-D666-4BAA-50C8-FA8D25976FAF}"/>
              </a:ext>
            </a:extLst>
          </p:cNvPr>
          <p:cNvSpPr>
            <a:spLocks noGrp="1"/>
          </p:cNvSpPr>
          <p:nvPr>
            <p:ph type="title"/>
          </p:nvPr>
        </p:nvSpPr>
        <p:spPr>
          <a:xfrm>
            <a:off x="838200" y="85426"/>
            <a:ext cx="10515600" cy="1325563"/>
          </a:xfrm>
        </p:spPr>
        <p:txBody>
          <a:bodyPr/>
          <a:lstStyle/>
          <a:p>
            <a:pPr algn="ctr"/>
            <a:r>
              <a:rPr lang="fr-FR" dirty="0"/>
              <a:t>Quelques autres mauvaises pratiques de l’industrie pharmaceutique</a:t>
            </a:r>
          </a:p>
        </p:txBody>
      </p:sp>
      <p:sp>
        <p:nvSpPr>
          <p:cNvPr id="3" name="Espace réservé du contenu 2">
            <a:extLst>
              <a:ext uri="{FF2B5EF4-FFF2-40B4-BE49-F238E27FC236}">
                <a16:creationId xmlns:a16="http://schemas.microsoft.com/office/drawing/2014/main" id="{E83BCB7A-3125-A40B-3A99-D2560A7FA11A}"/>
              </a:ext>
            </a:extLst>
          </p:cNvPr>
          <p:cNvSpPr>
            <a:spLocks noGrp="1"/>
          </p:cNvSpPr>
          <p:nvPr>
            <p:ph idx="1"/>
          </p:nvPr>
        </p:nvSpPr>
        <p:spPr>
          <a:xfrm>
            <a:off x="548641" y="1559859"/>
            <a:ext cx="11220226" cy="4453665"/>
          </a:xfrm>
        </p:spPr>
        <p:txBody>
          <a:bodyPr>
            <a:normAutofit/>
          </a:bodyPr>
          <a:lstStyle/>
          <a:p>
            <a:r>
              <a:rPr lang="fr-FR" b="1" dirty="0"/>
              <a:t>Manipulation des résultats de recherches scientifiques</a:t>
            </a:r>
            <a:r>
              <a:rPr lang="fr-FR" dirty="0"/>
              <a:t>, employer des chercheurs complaisants ou faire taire des chercheurs, retarder la diffusion publique d’informations. </a:t>
            </a:r>
          </a:p>
          <a:p>
            <a:r>
              <a:rPr lang="fr-FR" b="1" dirty="0"/>
              <a:t>Recycler à peu de frais un médicament existant </a:t>
            </a:r>
            <a:r>
              <a:rPr lang="fr-FR" dirty="0"/>
              <a:t>pour prolonger la durée de vie du brevet</a:t>
            </a:r>
          </a:p>
          <a:p>
            <a:r>
              <a:rPr lang="fr-FR" b="1" dirty="0"/>
              <a:t>Transformer la formation continue auprès des médecins en tribune publicitaire</a:t>
            </a:r>
            <a:r>
              <a:rPr lang="fr-FR" dirty="0"/>
              <a:t>, leur offrir des cadeaux, etc.</a:t>
            </a:r>
          </a:p>
          <a:p>
            <a:r>
              <a:rPr lang="fr-FR" b="1" dirty="0"/>
              <a:t>Pousser les consommateurs à consommer des médicaments inefficaces </a:t>
            </a:r>
            <a:r>
              <a:rPr lang="fr-FR" dirty="0"/>
              <a:t>ou inutiles par un marketing agressif</a:t>
            </a:r>
          </a:p>
          <a:p>
            <a:endParaRPr lang="fr-FR" dirty="0"/>
          </a:p>
          <a:p>
            <a:pPr marL="0" indent="0">
              <a:buNone/>
            </a:pPr>
            <a:endParaRPr lang="fr-FR" dirty="0"/>
          </a:p>
        </p:txBody>
      </p:sp>
    </p:spTree>
    <p:extLst>
      <p:ext uri="{BB962C8B-B14F-4D97-AF65-F5344CB8AC3E}">
        <p14:creationId xmlns:p14="http://schemas.microsoft.com/office/powerpoint/2010/main" val="24970606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44C52A-83D3-8039-469C-C87CC70B41A7}"/>
              </a:ext>
            </a:extLst>
          </p:cNvPr>
          <p:cNvSpPr/>
          <p:nvPr/>
        </p:nvSpPr>
        <p:spPr>
          <a:xfrm>
            <a:off x="151056" y="2127642"/>
            <a:ext cx="11704320" cy="148218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7A8F2C9-EFFB-9DEB-BC4C-209E28F24F83}"/>
              </a:ext>
            </a:extLst>
          </p:cNvPr>
          <p:cNvSpPr txBox="1"/>
          <p:nvPr/>
        </p:nvSpPr>
        <p:spPr>
          <a:xfrm>
            <a:off x="379655" y="2135392"/>
            <a:ext cx="11432689" cy="1384995"/>
          </a:xfrm>
          <a:prstGeom prst="rect">
            <a:avLst/>
          </a:prstGeom>
          <a:noFill/>
        </p:spPr>
        <p:txBody>
          <a:bodyPr wrap="square">
            <a:spAutoFit/>
          </a:bodyPr>
          <a:lstStyle/>
          <a:p>
            <a:pPr marL="0" indent="0" algn="ctr">
              <a:buNone/>
            </a:pPr>
            <a:r>
              <a:rPr lang="fr-FR" sz="2800" b="1" dirty="0">
                <a:sym typeface="Wingdings" panose="05000000000000000000" pitchFamily="2" charset="2"/>
              </a:rPr>
              <a:t> De manière générale, la recherche du profit n’incite pas les laboratoires privés à investir dans la recherche de médicaments ayant le plus fort impact sur la santé publique</a:t>
            </a:r>
            <a:endParaRPr lang="fr-FR" sz="2800" b="1" dirty="0"/>
          </a:p>
        </p:txBody>
      </p:sp>
    </p:spTree>
    <p:extLst>
      <p:ext uri="{BB962C8B-B14F-4D97-AF65-F5344CB8AC3E}">
        <p14:creationId xmlns:p14="http://schemas.microsoft.com/office/powerpoint/2010/main" val="2562336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C54CEB-BE2E-48E7-A456-43F25B476402}"/>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2" name="Titre 1">
            <a:extLst>
              <a:ext uri="{FF2B5EF4-FFF2-40B4-BE49-F238E27FC236}">
                <a16:creationId xmlns:a16="http://schemas.microsoft.com/office/drawing/2014/main" id="{BB95A354-0F7D-45CD-ACAC-50691C3B0EFA}"/>
              </a:ext>
            </a:extLst>
          </p:cNvPr>
          <p:cNvSpPr>
            <a:spLocks noGrp="1"/>
          </p:cNvSpPr>
          <p:nvPr>
            <p:ph type="title"/>
          </p:nvPr>
        </p:nvSpPr>
        <p:spPr>
          <a:xfrm>
            <a:off x="219363" y="0"/>
            <a:ext cx="11753274" cy="623452"/>
          </a:xfrm>
        </p:spPr>
        <p:txBody>
          <a:bodyPr>
            <a:normAutofit fontScale="90000"/>
          </a:bodyPr>
          <a:lstStyle/>
          <a:p>
            <a:pPr algn="ctr"/>
            <a:r>
              <a:rPr lang="fr-FR" b="1" dirty="0">
                <a:solidFill>
                  <a:schemeClr val="bg1"/>
                </a:solidFill>
              </a:rPr>
              <a:t>Sommaire</a:t>
            </a:r>
          </a:p>
        </p:txBody>
      </p:sp>
      <p:sp>
        <p:nvSpPr>
          <p:cNvPr id="3" name="Espace réservé du contenu 2">
            <a:extLst>
              <a:ext uri="{FF2B5EF4-FFF2-40B4-BE49-F238E27FC236}">
                <a16:creationId xmlns:a16="http://schemas.microsoft.com/office/drawing/2014/main" id="{E8F19188-1070-4909-A9F6-41D28FD6958E}"/>
              </a:ext>
            </a:extLst>
          </p:cNvPr>
          <p:cNvSpPr>
            <a:spLocks noGrp="1"/>
          </p:cNvSpPr>
          <p:nvPr>
            <p:ph idx="1"/>
          </p:nvPr>
        </p:nvSpPr>
        <p:spPr>
          <a:xfrm>
            <a:off x="219363" y="734291"/>
            <a:ext cx="6029037" cy="5954276"/>
          </a:xfrm>
        </p:spPr>
        <p:txBody>
          <a:bodyPr>
            <a:normAutofit lnSpcReduction="10000"/>
          </a:bodyPr>
          <a:lstStyle/>
          <a:p>
            <a:pPr marL="514350" indent="-514350">
              <a:buAutoNum type="arabicParenR"/>
            </a:pPr>
            <a:r>
              <a:rPr lang="fr-FR" b="1" dirty="0">
                <a:solidFill>
                  <a:schemeClr val="bg1"/>
                </a:solidFill>
                <a:hlinkClick r:id="rId2" action="ppaction://hlinksldjump">
                  <a:extLst>
                    <a:ext uri="{A12FA001-AC4F-418D-AE19-62706E023703}">
                      <ahyp:hlinkClr xmlns:ahyp="http://schemas.microsoft.com/office/drawing/2018/hyperlinkcolor" val="tx"/>
                    </a:ext>
                  </a:extLst>
                </a:hlinkClick>
              </a:rPr>
              <a:t>Un double contexte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3" action="ppaction://hlinksldjump">
                  <a:extLst>
                    <a:ext uri="{A12FA001-AC4F-418D-AE19-62706E023703}">
                      <ahyp:hlinkClr xmlns:ahyp="http://schemas.microsoft.com/office/drawing/2018/hyperlinkcolor" val="tx"/>
                    </a:ext>
                  </a:extLst>
                </a:hlinkClick>
              </a:rPr>
              <a:t>Le biopolitique en contexte de pandémie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4" action="ppaction://hlinksldjump">
                  <a:extLst>
                    <a:ext uri="{A12FA001-AC4F-418D-AE19-62706E023703}">
                      <ahyp:hlinkClr xmlns:ahyp="http://schemas.microsoft.com/office/drawing/2018/hyperlinkcolor" val="tx"/>
                    </a:ext>
                  </a:extLst>
                </a:hlinkClick>
              </a:rPr>
              <a:t>Les progrès des techniques biomédicales</a:t>
            </a:r>
            <a:endParaRPr lang="fr-FR" b="1" dirty="0">
              <a:solidFill>
                <a:schemeClr val="bg1"/>
              </a:solidFill>
            </a:endParaRPr>
          </a:p>
          <a:p>
            <a:pPr marL="457200" indent="-457200">
              <a:buAutoNum type="arabicParenR"/>
            </a:pP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Bioéthique et éthique médicale :</a:t>
            </a:r>
            <a:br>
              <a:rPr lang="fr-FR" b="1" dirty="0">
                <a:solidFill>
                  <a:schemeClr val="bg1"/>
                </a:solidFill>
                <a:hlinkClick r:id="rId5" action="ppaction://hlinksldjump">
                  <a:extLst>
                    <a:ext uri="{A12FA001-AC4F-418D-AE19-62706E023703}">
                      <ahyp:hlinkClr xmlns:ahyp="http://schemas.microsoft.com/office/drawing/2018/hyperlinkcolor" val="tx"/>
                    </a:ext>
                  </a:extLst>
                </a:hlinkClick>
              </a:rPr>
            </a:b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présentation</a:t>
            </a:r>
            <a:endParaRPr lang="fr-FR" b="1" dirty="0">
              <a:solidFill>
                <a:schemeClr val="bg1"/>
              </a:solidFill>
            </a:endParaRPr>
          </a:p>
          <a:p>
            <a:pPr marL="914400" lvl="1" indent="-457200">
              <a:buAutoNum type="alphaLcParenR"/>
            </a:pPr>
            <a:r>
              <a:rPr lang="fr-FR" b="1" dirty="0">
                <a:solidFill>
                  <a:schemeClr val="bg1"/>
                </a:solidFill>
                <a:hlinkClick r:id="rId6" action="ppaction://hlinksldjump">
                  <a:extLst>
                    <a:ext uri="{A12FA001-AC4F-418D-AE19-62706E023703}">
                      <ahyp:hlinkClr xmlns:ahyp="http://schemas.microsoft.com/office/drawing/2018/hyperlinkcolor" val="tx"/>
                    </a:ext>
                  </a:extLst>
                </a:hlinkClick>
              </a:rPr>
              <a:t>Définition et historique</a:t>
            </a:r>
            <a:endParaRPr lang="fr-FR" b="1" dirty="0">
              <a:solidFill>
                <a:schemeClr val="bg1"/>
              </a:solidFill>
            </a:endParaRPr>
          </a:p>
          <a:p>
            <a:pPr marL="914400" lvl="1" indent="-457200">
              <a:buAutoNum type="alphaLcParenR"/>
            </a:pPr>
            <a:r>
              <a:rPr lang="fr-FR" b="1" dirty="0">
                <a:solidFill>
                  <a:schemeClr val="bg1"/>
                </a:solidFill>
                <a:hlinkClick r:id="rId7" action="ppaction://hlinksldjump">
                  <a:extLst>
                    <a:ext uri="{A12FA001-AC4F-418D-AE19-62706E023703}">
                      <ahyp:hlinkClr xmlns:ahyp="http://schemas.microsoft.com/office/drawing/2018/hyperlinkcolor" val="tx"/>
                    </a:ext>
                  </a:extLst>
                </a:hlinkClick>
              </a:rPr>
              <a:t>Différences culturelles et enjeux philosophiques</a:t>
            </a:r>
            <a:endParaRPr lang="fr-FR" b="1" dirty="0">
              <a:solidFill>
                <a:schemeClr val="bg1"/>
              </a:solidFill>
            </a:endParaRPr>
          </a:p>
          <a:p>
            <a:pPr marL="457200" indent="-457200">
              <a:buAutoNum type="arabicParenR"/>
            </a:pPr>
            <a:r>
              <a:rPr lang="fr-FR" b="1" dirty="0">
                <a:solidFill>
                  <a:schemeClr val="bg1"/>
                </a:solidFill>
                <a:hlinkClick r:id="rId8" action="ppaction://hlinksldjump">
                  <a:extLst>
                    <a:ext uri="{A12FA001-AC4F-418D-AE19-62706E023703}">
                      <ahyp:hlinkClr xmlns:ahyp="http://schemas.microsoft.com/office/drawing/2018/hyperlinkcolor" val="tx"/>
                    </a:ext>
                  </a:extLst>
                </a:hlinkClick>
              </a:rPr>
              <a:t>Quelques enjeux d’éthique médicale</a:t>
            </a:r>
            <a:endParaRPr lang="fr-FR" b="1" dirty="0">
              <a:solidFill>
                <a:schemeClr val="bg1"/>
              </a:solidFill>
            </a:endParaRPr>
          </a:p>
          <a:p>
            <a:pPr marL="914400" lvl="1" indent="-457200">
              <a:buFont typeface="+mj-lt"/>
              <a:buAutoNum type="alphaLcParenR"/>
            </a:pPr>
            <a:r>
              <a:rPr lang="fr-FR" b="1" dirty="0">
                <a:solidFill>
                  <a:schemeClr val="bg1"/>
                </a:solidFill>
                <a:hlinkClick r:id="rId9" action="ppaction://hlinksldjump">
                  <a:extLst>
                    <a:ext uri="{A12FA001-AC4F-418D-AE19-62706E023703}">
                      <ahyp:hlinkClr xmlns:ahyp="http://schemas.microsoft.com/office/drawing/2018/hyperlinkcolor" val="tx"/>
                    </a:ext>
                  </a:extLst>
                </a:hlinkClick>
              </a:rPr>
              <a:t>Le consentement</a:t>
            </a:r>
            <a:endParaRPr lang="fr-FR" b="1" dirty="0">
              <a:solidFill>
                <a:schemeClr val="bg1"/>
              </a:solidFill>
            </a:endParaRPr>
          </a:p>
          <a:p>
            <a:pPr marL="914400" lvl="1" indent="-457200">
              <a:buFont typeface="+mj-lt"/>
              <a:buAutoNum type="alphaLcParenR"/>
            </a:pPr>
            <a:r>
              <a:rPr lang="fr-FR" b="1" dirty="0">
                <a:solidFill>
                  <a:schemeClr val="bg1"/>
                </a:solidFill>
                <a:hlinkClick r:id="rId10" action="ppaction://hlinksldjump">
                  <a:extLst>
                    <a:ext uri="{A12FA001-AC4F-418D-AE19-62706E023703}">
                      <ahyp:hlinkClr xmlns:ahyp="http://schemas.microsoft.com/office/drawing/2018/hyperlinkcolor" val="tx"/>
                    </a:ext>
                  </a:extLst>
                </a:hlinkClick>
              </a:rPr>
              <a:t>Le secret médical</a:t>
            </a:r>
            <a:endParaRPr lang="fr-FR" b="1" dirty="0">
              <a:solidFill>
                <a:schemeClr val="bg1"/>
              </a:solidFill>
            </a:endParaRPr>
          </a:p>
          <a:p>
            <a:pPr marL="914400" lvl="1" indent="-457200">
              <a:buFont typeface="+mj-lt"/>
              <a:buAutoNum type="alphaLcParenR"/>
            </a:pPr>
            <a:r>
              <a:rPr lang="fr-FR" b="1" dirty="0">
                <a:solidFill>
                  <a:schemeClr val="bg1"/>
                </a:solidFill>
                <a:hlinkClick r:id="rId11" action="ppaction://hlinksldjump">
                  <a:extLst>
                    <a:ext uri="{A12FA001-AC4F-418D-AE19-62706E023703}">
                      <ahyp:hlinkClr xmlns:ahyp="http://schemas.microsoft.com/office/drawing/2018/hyperlinkcolor" val="tx"/>
                    </a:ext>
                  </a:extLst>
                </a:hlinkClick>
              </a:rPr>
              <a:t>La recherche médicale sur l’être humain</a:t>
            </a:r>
            <a:endParaRPr lang="fr-FR" b="1" dirty="0">
              <a:solidFill>
                <a:schemeClr val="bg1"/>
              </a:solidFill>
            </a:endParaRPr>
          </a:p>
          <a:p>
            <a:pPr marL="914400" lvl="1" indent="-457200">
              <a:buFont typeface="+mj-lt"/>
              <a:buAutoNum type="alphaLcParenR"/>
            </a:pPr>
            <a:r>
              <a:rPr lang="fr-FR" b="1" dirty="0">
                <a:solidFill>
                  <a:schemeClr val="bg1"/>
                </a:solidFill>
              </a:rPr>
              <a:t>L’avortement</a:t>
            </a:r>
          </a:p>
        </p:txBody>
      </p:sp>
      <p:sp>
        <p:nvSpPr>
          <p:cNvPr id="5" name="Espace réservé du contenu 2">
            <a:extLst>
              <a:ext uri="{FF2B5EF4-FFF2-40B4-BE49-F238E27FC236}">
                <a16:creationId xmlns:a16="http://schemas.microsoft.com/office/drawing/2014/main" id="{FCC12338-1449-41B3-A4C9-EF93AA35039D}"/>
              </a:ext>
            </a:extLst>
          </p:cNvPr>
          <p:cNvSpPr txBox="1">
            <a:spLocks/>
          </p:cNvSpPr>
          <p:nvPr/>
        </p:nvSpPr>
        <p:spPr>
          <a:xfrm>
            <a:off x="6428508" y="734291"/>
            <a:ext cx="5763491" cy="60128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arenR"/>
            </a:pPr>
            <a:r>
              <a:rPr lang="fr-FR" b="1" dirty="0">
                <a:solidFill>
                  <a:schemeClr val="bg1"/>
                </a:solidFill>
                <a:hlinkClick r:id="rId12" action="ppaction://hlinksldjump">
                  <a:extLst>
                    <a:ext uri="{A12FA001-AC4F-418D-AE19-62706E023703}">
                      <ahyp:hlinkClr xmlns:ahyp="http://schemas.microsoft.com/office/drawing/2018/hyperlinkcolor" val="tx"/>
                    </a:ext>
                  </a:extLst>
                </a:hlinkClick>
              </a:rPr>
              <a:t>Quelques enjeux de bioéthique </a:t>
            </a:r>
            <a:endParaRPr lang="fr-FR" b="1" dirty="0">
              <a:solidFill>
                <a:schemeClr val="bg1"/>
              </a:solidFill>
            </a:endParaRPr>
          </a:p>
          <a:p>
            <a:pPr marL="914400" lvl="1" indent="-457200">
              <a:buAutoNum type="alphaLcParenR"/>
            </a:pPr>
            <a:r>
              <a:rPr lang="fr-FR" b="1" dirty="0">
                <a:solidFill>
                  <a:schemeClr val="bg1"/>
                </a:solidFill>
                <a:hlinkClick r:id="rId13" action="ppaction://hlinksldjump">
                  <a:extLst>
                    <a:ext uri="{A12FA001-AC4F-418D-AE19-62706E023703}">
                      <ahyp:hlinkClr xmlns:ahyp="http://schemas.microsoft.com/office/drawing/2018/hyperlinkcolor" val="tx"/>
                    </a:ext>
                  </a:extLst>
                </a:hlinkClick>
              </a:rPr>
              <a:t>L’AMP</a:t>
            </a:r>
            <a:endParaRPr lang="fr-FR" b="1" dirty="0">
              <a:solidFill>
                <a:schemeClr val="bg1"/>
              </a:solidFill>
            </a:endParaRPr>
          </a:p>
          <a:p>
            <a:pPr marL="914400" lvl="1" indent="-457200">
              <a:buAutoNum type="alphaLcParenR"/>
            </a:pPr>
            <a:r>
              <a:rPr lang="fr-FR" b="1" dirty="0">
                <a:solidFill>
                  <a:schemeClr val="bg1"/>
                </a:solidFill>
                <a:hlinkClick r:id="rId14" action="ppaction://hlinksldjump">
                  <a:extLst>
                    <a:ext uri="{A12FA001-AC4F-418D-AE19-62706E023703}">
                      <ahyp:hlinkClr xmlns:ahyp="http://schemas.microsoft.com/office/drawing/2018/hyperlinkcolor" val="tx"/>
                    </a:ext>
                  </a:extLst>
                </a:hlinkClick>
              </a:rPr>
              <a:t>La GPA</a:t>
            </a:r>
            <a:endParaRPr lang="fr-FR" b="1" dirty="0">
              <a:solidFill>
                <a:schemeClr val="bg1"/>
              </a:solidFill>
            </a:endParaRPr>
          </a:p>
          <a:p>
            <a:pPr marL="914400" lvl="1" indent="-457200">
              <a:buAutoNum type="alphaLcParenR"/>
            </a:pPr>
            <a:r>
              <a:rPr lang="fr-FR" b="1" dirty="0">
                <a:solidFill>
                  <a:schemeClr val="bg1"/>
                </a:solidFill>
                <a:hlinkClick r:id="rId15" action="ppaction://hlinksldjump">
                  <a:extLst>
                    <a:ext uri="{A12FA001-AC4F-418D-AE19-62706E023703}">
                      <ahyp:hlinkClr xmlns:ahyp="http://schemas.microsoft.com/office/drawing/2018/hyperlinkcolor" val="tx"/>
                    </a:ext>
                  </a:extLst>
                </a:hlinkClick>
              </a:rPr>
              <a:t>L’accès aux origines</a:t>
            </a:r>
            <a:endParaRPr lang="fr-FR" b="1" dirty="0">
              <a:solidFill>
                <a:schemeClr val="bg1"/>
              </a:solidFill>
            </a:endParaRPr>
          </a:p>
          <a:p>
            <a:pPr marL="914400" lvl="1" indent="-457200">
              <a:buAutoNum type="alphaLcParenR"/>
            </a:pPr>
            <a:r>
              <a:rPr lang="fr-FR" b="1" dirty="0">
                <a:solidFill>
                  <a:schemeClr val="bg1"/>
                </a:solidFill>
                <a:hlinkClick r:id="rId16" action="ppaction://hlinksldjump">
                  <a:extLst>
                    <a:ext uri="{A12FA001-AC4F-418D-AE19-62706E023703}">
                      <ahyp:hlinkClr xmlns:ahyp="http://schemas.microsoft.com/office/drawing/2018/hyperlinkcolor" val="tx"/>
                    </a:ext>
                  </a:extLst>
                </a:hlinkClick>
              </a:rPr>
              <a:t>Le don d’organes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7" action="ppaction://hlinksldjump">
                  <a:extLst>
                    <a:ext uri="{A12FA001-AC4F-418D-AE19-62706E023703}">
                      <ahyp:hlinkClr xmlns:ahyp="http://schemas.microsoft.com/office/drawing/2018/hyperlinkcolor" val="tx"/>
                    </a:ext>
                  </a:extLst>
                </a:hlinkClick>
              </a:rPr>
              <a:t>Les tests génétiques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8" action="ppaction://hlinksldjump">
                  <a:extLst>
                    <a:ext uri="{A12FA001-AC4F-418D-AE19-62706E023703}">
                      <ahyp:hlinkClr xmlns:ahyp="http://schemas.microsoft.com/office/drawing/2018/hyperlinkcolor" val="tx"/>
                    </a:ext>
                  </a:extLst>
                </a:hlinkClick>
              </a:rPr>
              <a:t>La recherche sur les cellules-souches et les embryons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9" action="ppaction://hlinksldjump">
                  <a:extLst>
                    <a:ext uri="{A12FA001-AC4F-418D-AE19-62706E023703}">
                      <ahyp:hlinkClr xmlns:ahyp="http://schemas.microsoft.com/office/drawing/2018/hyperlinkcolor" val="tx"/>
                    </a:ext>
                  </a:extLst>
                </a:hlinkClick>
              </a:rPr>
              <a:t>Le brevetage du vivant</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20" action="ppaction://hlinksldjump">
                  <a:extLst>
                    <a:ext uri="{A12FA001-AC4F-418D-AE19-62706E023703}">
                      <ahyp:hlinkClr xmlns:ahyp="http://schemas.microsoft.com/office/drawing/2018/hyperlinkcolor" val="tx"/>
                    </a:ext>
                  </a:extLst>
                </a:hlinkClick>
              </a:rPr>
              <a:t>L’euthanasie</a:t>
            </a:r>
            <a:endParaRPr lang="fr-FR" b="1" dirty="0">
              <a:solidFill>
                <a:schemeClr val="bg1"/>
              </a:solidFill>
            </a:endParaRPr>
          </a:p>
          <a:p>
            <a:pPr marL="0" indent="0">
              <a:buNone/>
            </a:pPr>
            <a:r>
              <a:rPr lang="fr-FR" b="1" dirty="0">
                <a:solidFill>
                  <a:schemeClr val="bg1"/>
                </a:solidFill>
              </a:rPr>
              <a:t>5) </a:t>
            </a:r>
            <a:r>
              <a:rPr lang="fr-FR" b="1" dirty="0">
                <a:solidFill>
                  <a:schemeClr val="bg1"/>
                </a:solidFill>
                <a:hlinkClick r:id="rId21" action="ppaction://hlinksldjump">
                  <a:extLst>
                    <a:ext uri="{A12FA001-AC4F-418D-AE19-62706E023703}">
                      <ahyp:hlinkClr xmlns:ahyp="http://schemas.microsoft.com/office/drawing/2018/hyperlinkcolor" val="tx"/>
                    </a:ext>
                  </a:extLst>
                </a:hlinkClick>
              </a:rPr>
              <a:t>De nouveaux défis</a:t>
            </a:r>
            <a:endParaRPr lang="fr-FR" b="1" dirty="0">
              <a:solidFill>
                <a:schemeClr val="bg1"/>
              </a:solidFill>
            </a:endParaRPr>
          </a:p>
          <a:p>
            <a:pPr marL="0" indent="0">
              <a:buNone/>
            </a:pPr>
            <a:r>
              <a:rPr lang="fr-FR" b="1" dirty="0">
                <a:solidFill>
                  <a:schemeClr val="bg1"/>
                </a:solidFill>
              </a:rPr>
              <a:t>6) </a:t>
            </a:r>
            <a:r>
              <a:rPr lang="fr-FR" b="1" dirty="0">
                <a:solidFill>
                  <a:schemeClr val="bg1"/>
                </a:solidFill>
                <a:hlinkClick r:id="rId22" action="ppaction://hlinksldjump">
                  <a:extLst>
                    <a:ext uri="{A12FA001-AC4F-418D-AE19-62706E023703}">
                      <ahyp:hlinkClr xmlns:ahyp="http://schemas.microsoft.com/office/drawing/2018/hyperlinkcolor" val="tx"/>
                    </a:ext>
                  </a:extLst>
                </a:hlinkClick>
              </a:rPr>
              <a:t>Bibliographie</a:t>
            </a:r>
            <a:endParaRPr lang="fr-FR" b="1" dirty="0">
              <a:solidFill>
                <a:schemeClr val="bg1"/>
              </a:solidFill>
            </a:endParaRPr>
          </a:p>
          <a:p>
            <a:pPr marL="0" indent="0">
              <a:buNone/>
            </a:pPr>
            <a:r>
              <a:rPr lang="fr-FR" b="1" dirty="0">
                <a:solidFill>
                  <a:schemeClr val="bg1"/>
                </a:solidFill>
              </a:rPr>
              <a:t>7) </a:t>
            </a:r>
            <a:r>
              <a:rPr lang="fr-FR" b="1" dirty="0">
                <a:solidFill>
                  <a:schemeClr val="bg1"/>
                </a:solidFill>
                <a:hlinkClick r:id="rId23" action="ppaction://hlinksldjump">
                  <a:extLst>
                    <a:ext uri="{A12FA001-AC4F-418D-AE19-62706E023703}">
                      <ahyp:hlinkClr xmlns:ahyp="http://schemas.microsoft.com/office/drawing/2018/hyperlinkcolor" val="tx"/>
                    </a:ext>
                  </a:extLst>
                </a:hlinkClick>
              </a:rPr>
              <a:t>Annexes</a:t>
            </a:r>
            <a:endParaRPr lang="fr-FR" b="1" dirty="0">
              <a:solidFill>
                <a:schemeClr val="bg1"/>
              </a:solidFill>
            </a:endParaRPr>
          </a:p>
          <a:p>
            <a:pPr marL="914400" lvl="1" indent="-457200">
              <a:buAutoNum type="alphaLcParenR"/>
            </a:pPr>
            <a:r>
              <a:rPr lang="fr-FR" b="1" dirty="0">
                <a:solidFill>
                  <a:schemeClr val="bg1"/>
                </a:solidFill>
                <a:hlinkClick r:id="rId24" action="ppaction://hlinksldjump">
                  <a:extLst>
                    <a:ext uri="{A12FA001-AC4F-418D-AE19-62706E023703}">
                      <ahyp:hlinkClr xmlns:ahyp="http://schemas.microsoft.com/office/drawing/2018/hyperlinkcolor" val="tx"/>
                    </a:ext>
                  </a:extLst>
                </a:hlinkClick>
              </a:rPr>
              <a:t>Code de Nuremberg</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5" action="ppaction://hlinksldjump">
                  <a:extLst>
                    <a:ext uri="{A12FA001-AC4F-418D-AE19-62706E023703}">
                      <ahyp:hlinkClr xmlns:ahyp="http://schemas.microsoft.com/office/drawing/2018/hyperlinkcolor" val="tx"/>
                    </a:ext>
                  </a:extLst>
                </a:hlinkClick>
              </a:rPr>
              <a:t>Serment d’Hippocrate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6" action="ppaction://hlinksldjump">
                  <a:extLst>
                    <a:ext uri="{A12FA001-AC4F-418D-AE19-62706E023703}">
                      <ahyp:hlinkClr xmlns:ahyp="http://schemas.microsoft.com/office/drawing/2018/hyperlinkcolor" val="tx"/>
                    </a:ext>
                  </a:extLst>
                </a:hlinkClick>
              </a:rPr>
              <a:t>La loi </a:t>
            </a:r>
            <a:r>
              <a:rPr lang="fr-FR" b="1" dirty="0" err="1">
                <a:solidFill>
                  <a:schemeClr val="bg1"/>
                </a:solidFill>
                <a:hlinkClick r:id="rId26" action="ppaction://hlinksldjump">
                  <a:extLst>
                    <a:ext uri="{A12FA001-AC4F-418D-AE19-62706E023703}">
                      <ahyp:hlinkClr xmlns:ahyp="http://schemas.microsoft.com/office/drawing/2018/hyperlinkcolor" val="tx"/>
                    </a:ext>
                  </a:extLst>
                </a:hlinkClick>
              </a:rPr>
              <a:t>Clayes-Léonetti</a:t>
            </a:r>
            <a:endParaRPr lang="fr-FR" b="1" dirty="0">
              <a:solidFill>
                <a:schemeClr val="bg1"/>
              </a:solidFill>
            </a:endParaRPr>
          </a:p>
        </p:txBody>
      </p:sp>
      <p:sp>
        <p:nvSpPr>
          <p:cNvPr id="4" name="Rectangle : coins arrondis 3">
            <a:extLst>
              <a:ext uri="{FF2B5EF4-FFF2-40B4-BE49-F238E27FC236}">
                <a16:creationId xmlns:a16="http://schemas.microsoft.com/office/drawing/2014/main" id="{17EF6AEE-FD41-4E1C-A912-82836F033CE0}"/>
              </a:ext>
            </a:extLst>
          </p:cNvPr>
          <p:cNvSpPr/>
          <p:nvPr/>
        </p:nvSpPr>
        <p:spPr>
          <a:xfrm>
            <a:off x="219362" y="6073805"/>
            <a:ext cx="5692471" cy="466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446163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663E7-67EB-094C-D124-C0EAFF5089B6}"/>
              </a:ext>
            </a:extLst>
          </p:cNvPr>
          <p:cNvSpPr>
            <a:spLocks noGrp="1"/>
          </p:cNvSpPr>
          <p:nvPr>
            <p:ph type="title"/>
          </p:nvPr>
        </p:nvSpPr>
        <p:spPr>
          <a:xfrm>
            <a:off x="838200" y="236033"/>
            <a:ext cx="10515600" cy="1325563"/>
          </a:xfrm>
        </p:spPr>
        <p:txBody>
          <a:bodyPr/>
          <a:lstStyle/>
          <a:p>
            <a:pPr algn="ctr"/>
            <a:r>
              <a:rPr lang="fr-FR" dirty="0"/>
              <a:t>Qu’est-ce qu’une personne humaine ?</a:t>
            </a:r>
            <a:br>
              <a:rPr lang="fr-FR" dirty="0"/>
            </a:br>
            <a:endParaRPr lang="fr-FR" dirty="0"/>
          </a:p>
        </p:txBody>
      </p:sp>
      <p:sp>
        <p:nvSpPr>
          <p:cNvPr id="3" name="Espace réservé du contenu 2">
            <a:extLst>
              <a:ext uri="{FF2B5EF4-FFF2-40B4-BE49-F238E27FC236}">
                <a16:creationId xmlns:a16="http://schemas.microsoft.com/office/drawing/2014/main" id="{825FEAA7-94E3-35EA-CFE4-DB08098DF85F}"/>
              </a:ext>
            </a:extLst>
          </p:cNvPr>
          <p:cNvSpPr>
            <a:spLocks noGrp="1"/>
          </p:cNvSpPr>
          <p:nvPr>
            <p:ph idx="1"/>
          </p:nvPr>
        </p:nvSpPr>
        <p:spPr/>
        <p:txBody>
          <a:bodyPr/>
          <a:lstStyle/>
          <a:p>
            <a:pPr marL="0" indent="0" algn="ctr">
              <a:buNone/>
            </a:pPr>
            <a:r>
              <a:rPr lang="fr-FR" dirty="0"/>
              <a:t>Les différentes thèses en présence :</a:t>
            </a:r>
          </a:p>
          <a:p>
            <a:pPr lvl="1"/>
            <a:r>
              <a:rPr lang="fr-FR" dirty="0"/>
              <a:t>Le critère du </a:t>
            </a:r>
            <a:r>
              <a:rPr lang="fr-FR" b="1" dirty="0"/>
              <a:t>caractère sacré de la vie</a:t>
            </a:r>
            <a:r>
              <a:rPr lang="fr-FR" dirty="0"/>
              <a:t> dès la conception et jusqu’à la mort (thèse souvent inspirée de convictions religieuses)</a:t>
            </a:r>
          </a:p>
          <a:p>
            <a:pPr lvl="1"/>
            <a:r>
              <a:rPr lang="fr-FR" dirty="0"/>
              <a:t>Le critère </a:t>
            </a:r>
            <a:r>
              <a:rPr lang="fr-FR" b="1" dirty="0"/>
              <a:t>utilitariste</a:t>
            </a:r>
            <a:r>
              <a:rPr lang="fr-FR" dirty="0"/>
              <a:t> </a:t>
            </a:r>
            <a:r>
              <a:rPr lang="fr-FR" b="1" dirty="0"/>
              <a:t>de la sensibilité</a:t>
            </a:r>
            <a:r>
              <a:rPr lang="fr-FR" dirty="0"/>
              <a:t>, à savoir de la possibilité pour l’organisme de souffrir</a:t>
            </a:r>
          </a:p>
          <a:p>
            <a:pPr lvl="1"/>
            <a:r>
              <a:rPr lang="fr-FR" dirty="0"/>
              <a:t>Le critère de </a:t>
            </a:r>
            <a:r>
              <a:rPr lang="fr-FR" b="1" dirty="0"/>
              <a:t>l’autonomie morale </a:t>
            </a:r>
            <a:r>
              <a:rPr lang="fr-FR" dirty="0"/>
              <a:t>(H.T. </a:t>
            </a:r>
            <a:r>
              <a:rPr lang="fr-FR" cap="small" dirty="0" err="1"/>
              <a:t>Engelhardt</a:t>
            </a:r>
            <a:r>
              <a:rPr lang="fr-FR" dirty="0"/>
              <a:t>), qui suppose une certaine capacité de jugement.</a:t>
            </a:r>
          </a:p>
          <a:p>
            <a:pPr lvl="1"/>
            <a:r>
              <a:rPr lang="fr-FR" dirty="0"/>
              <a:t>Le critère de la </a:t>
            </a:r>
            <a:r>
              <a:rPr lang="fr-FR" b="1" dirty="0"/>
              <a:t>potentialité : </a:t>
            </a:r>
            <a:r>
              <a:rPr lang="fr-FR" dirty="0"/>
              <a:t>embryon et fœtus sont des </a:t>
            </a:r>
            <a:r>
              <a:rPr lang="fr-FR" b="1" dirty="0"/>
              <a:t>« personnes potentielles »</a:t>
            </a:r>
          </a:p>
        </p:txBody>
      </p:sp>
    </p:spTree>
    <p:extLst>
      <p:ext uri="{BB962C8B-B14F-4D97-AF65-F5344CB8AC3E}">
        <p14:creationId xmlns:p14="http://schemas.microsoft.com/office/powerpoint/2010/main" val="38530880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9E9051-3095-44C7-9A70-0DAB799E5F26}"/>
              </a:ext>
            </a:extLst>
          </p:cNvPr>
          <p:cNvSpPr>
            <a:spLocks noGrp="1"/>
          </p:cNvSpPr>
          <p:nvPr>
            <p:ph idx="1"/>
          </p:nvPr>
        </p:nvSpPr>
        <p:spPr>
          <a:xfrm>
            <a:off x="938561" y="2809609"/>
            <a:ext cx="10515600" cy="1238782"/>
          </a:xfrm>
          <a:solidFill>
            <a:schemeClr val="bg2"/>
          </a:solidFill>
          <a:ln>
            <a:solidFill>
              <a:schemeClr val="tx1"/>
            </a:solidFill>
          </a:ln>
          <a:effectLst>
            <a:outerShdw blurRad="50800" dist="38100" dir="2700000" algn="tl" rotWithShape="0">
              <a:prstClr val="black">
                <a:alpha val="40000"/>
              </a:prstClr>
            </a:outerShdw>
          </a:effectLst>
        </p:spPr>
        <p:txBody>
          <a:bodyPr>
            <a:noAutofit/>
          </a:bodyPr>
          <a:lstStyle/>
          <a:p>
            <a:pPr algn="ctr">
              <a:buFont typeface="Wingdings" panose="05000000000000000000" pitchFamily="2" charset="2"/>
              <a:buChar char="à"/>
            </a:pPr>
            <a:r>
              <a:rPr lang="fr-FR" sz="3200" dirty="0">
                <a:sym typeface="Wingdings" panose="05000000000000000000" pitchFamily="2" charset="2"/>
              </a:rPr>
              <a:t>Quels avantages et inconvénients, du point de vue d’une réflexion éthique, voyez-vous à chacun de ces critères ?</a:t>
            </a:r>
          </a:p>
        </p:txBody>
      </p:sp>
    </p:spTree>
    <p:extLst>
      <p:ext uri="{BB962C8B-B14F-4D97-AF65-F5344CB8AC3E}">
        <p14:creationId xmlns:p14="http://schemas.microsoft.com/office/powerpoint/2010/main" val="27046380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44A224-5C63-5FEB-F7EC-6E53E056293F}"/>
              </a:ext>
            </a:extLst>
          </p:cNvPr>
          <p:cNvSpPr>
            <a:spLocks noGrp="1"/>
          </p:cNvSpPr>
          <p:nvPr>
            <p:ph type="title"/>
          </p:nvPr>
        </p:nvSpPr>
        <p:spPr>
          <a:xfrm>
            <a:off x="838200" y="18255"/>
            <a:ext cx="10515600" cy="1325563"/>
          </a:xfrm>
        </p:spPr>
        <p:txBody>
          <a:bodyPr/>
          <a:lstStyle/>
          <a:p>
            <a:r>
              <a:rPr lang="fr-FR" dirty="0"/>
              <a:t>Diagnostic prénatal et « avortement sélectif »</a:t>
            </a:r>
          </a:p>
        </p:txBody>
      </p:sp>
      <p:sp>
        <p:nvSpPr>
          <p:cNvPr id="3" name="Espace réservé du contenu 2">
            <a:extLst>
              <a:ext uri="{FF2B5EF4-FFF2-40B4-BE49-F238E27FC236}">
                <a16:creationId xmlns:a16="http://schemas.microsoft.com/office/drawing/2014/main" id="{A833159F-947C-5ED0-1173-C6920D786D26}"/>
              </a:ext>
            </a:extLst>
          </p:cNvPr>
          <p:cNvSpPr>
            <a:spLocks noGrp="1"/>
          </p:cNvSpPr>
          <p:nvPr>
            <p:ph idx="1"/>
          </p:nvPr>
        </p:nvSpPr>
        <p:spPr>
          <a:xfrm>
            <a:off x="473337" y="1472910"/>
            <a:ext cx="11456894" cy="1582262"/>
          </a:xfrm>
        </p:spPr>
        <p:txBody>
          <a:bodyPr/>
          <a:lstStyle/>
          <a:p>
            <a:pPr marL="0" indent="0" algn="ctr">
              <a:buNone/>
            </a:pPr>
            <a:r>
              <a:rPr lang="fr-FR" dirty="0"/>
              <a:t>Craintes liées à </a:t>
            </a:r>
            <a:r>
              <a:rPr lang="fr-FR" b="1" dirty="0"/>
              <a:t>l’eugénisme</a:t>
            </a:r>
            <a:r>
              <a:rPr lang="fr-FR" dirty="0"/>
              <a:t> :</a:t>
            </a:r>
          </a:p>
          <a:p>
            <a:pPr lvl="1">
              <a:buFont typeface="Calibri" panose="020F0502020204030204" pitchFamily="34" charset="0"/>
              <a:buChar char="-"/>
            </a:pPr>
            <a:r>
              <a:rPr lang="fr-FR" sz="2800" dirty="0"/>
              <a:t>Refus de certains handicaps</a:t>
            </a:r>
          </a:p>
          <a:p>
            <a:pPr lvl="1">
              <a:buFont typeface="Calibri" panose="020F0502020204030204" pitchFamily="34" charset="0"/>
              <a:buChar char="-"/>
            </a:pPr>
            <a:r>
              <a:rPr lang="fr-FR" sz="2800" dirty="0"/>
              <a:t>Choix du sexe de l’enfant (sélection prénatale du sexe)</a:t>
            </a:r>
          </a:p>
          <a:p>
            <a:pPr lvl="1">
              <a:buFont typeface="Calibri" panose="020F0502020204030204" pitchFamily="34" charset="0"/>
              <a:buChar char="-"/>
            </a:pPr>
            <a:endParaRPr lang="fr-FR" dirty="0"/>
          </a:p>
          <a:p>
            <a:endParaRPr lang="fr-FR" dirty="0"/>
          </a:p>
          <a:p>
            <a:endParaRPr lang="fr-FR" dirty="0"/>
          </a:p>
          <a:p>
            <a:endParaRPr lang="fr-FR" dirty="0"/>
          </a:p>
        </p:txBody>
      </p:sp>
    </p:spTree>
    <p:extLst>
      <p:ext uri="{BB962C8B-B14F-4D97-AF65-F5344CB8AC3E}">
        <p14:creationId xmlns:p14="http://schemas.microsoft.com/office/powerpoint/2010/main" val="17318167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3168534F-428F-B4BB-A91A-E1BF1773A1D8}"/>
              </a:ext>
            </a:extLst>
          </p:cNvPr>
          <p:cNvSpPr txBox="1">
            <a:spLocks/>
          </p:cNvSpPr>
          <p:nvPr/>
        </p:nvSpPr>
        <p:spPr>
          <a:xfrm>
            <a:off x="344245" y="2110362"/>
            <a:ext cx="11177195" cy="2375577"/>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à"/>
            </a:pPr>
            <a:r>
              <a:rPr lang="fr-FR" dirty="0">
                <a:sym typeface="Wingdings" panose="05000000000000000000" pitchFamily="2" charset="2"/>
              </a:rPr>
              <a:t>A quelles pages sombres de l’histoire la notion d’ « eugénisme » </a:t>
            </a:r>
            <a:r>
              <a:rPr lang="fr-FR" dirty="0" err="1">
                <a:sym typeface="Wingdings" panose="05000000000000000000" pitchFamily="2" charset="2"/>
              </a:rPr>
              <a:t>fait-elle</a:t>
            </a:r>
            <a:r>
              <a:rPr lang="fr-FR" dirty="0">
                <a:sym typeface="Wingdings" panose="05000000000000000000" pitchFamily="2" charset="2"/>
              </a:rPr>
              <a:t> penser ? Y a-t-il eu des pratiques choquantes dans les démocraties également ?</a:t>
            </a:r>
          </a:p>
          <a:p>
            <a:pPr algn="ctr">
              <a:buFont typeface="Wingdings" panose="05000000000000000000" pitchFamily="2" charset="2"/>
              <a:buChar char="à"/>
            </a:pPr>
            <a:r>
              <a:rPr lang="fr-FR" dirty="0">
                <a:sym typeface="Wingdings" panose="05000000000000000000" pitchFamily="2" charset="2"/>
              </a:rPr>
              <a:t>En quoi s’en distingue « l’eugénisme libérale » permis par les progrès des biotechnologies ? Quels dangers comporte-t-il néanmoins ?</a:t>
            </a:r>
          </a:p>
        </p:txBody>
      </p:sp>
    </p:spTree>
    <p:extLst>
      <p:ext uri="{BB962C8B-B14F-4D97-AF65-F5344CB8AC3E}">
        <p14:creationId xmlns:p14="http://schemas.microsoft.com/office/powerpoint/2010/main" val="20036765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C54CEB-BE2E-48E7-A456-43F25B476402}"/>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bg1"/>
              </a:solidFill>
            </a:endParaRPr>
          </a:p>
        </p:txBody>
      </p:sp>
      <p:sp>
        <p:nvSpPr>
          <p:cNvPr id="2" name="Titre 1">
            <a:extLst>
              <a:ext uri="{FF2B5EF4-FFF2-40B4-BE49-F238E27FC236}">
                <a16:creationId xmlns:a16="http://schemas.microsoft.com/office/drawing/2014/main" id="{BB95A354-0F7D-45CD-ACAC-50691C3B0EFA}"/>
              </a:ext>
            </a:extLst>
          </p:cNvPr>
          <p:cNvSpPr>
            <a:spLocks noGrp="1"/>
          </p:cNvSpPr>
          <p:nvPr>
            <p:ph type="title"/>
          </p:nvPr>
        </p:nvSpPr>
        <p:spPr>
          <a:xfrm>
            <a:off x="219363" y="0"/>
            <a:ext cx="11753274" cy="623452"/>
          </a:xfrm>
        </p:spPr>
        <p:txBody>
          <a:bodyPr>
            <a:normAutofit fontScale="90000"/>
          </a:bodyPr>
          <a:lstStyle/>
          <a:p>
            <a:pPr algn="ctr"/>
            <a:r>
              <a:rPr lang="fr-FR" b="1" dirty="0">
                <a:solidFill>
                  <a:schemeClr val="bg1"/>
                </a:solidFill>
              </a:rPr>
              <a:t>Sommaire</a:t>
            </a:r>
          </a:p>
        </p:txBody>
      </p:sp>
      <p:sp>
        <p:nvSpPr>
          <p:cNvPr id="3" name="Espace réservé du contenu 2">
            <a:extLst>
              <a:ext uri="{FF2B5EF4-FFF2-40B4-BE49-F238E27FC236}">
                <a16:creationId xmlns:a16="http://schemas.microsoft.com/office/drawing/2014/main" id="{E8F19188-1070-4909-A9F6-41D28FD6958E}"/>
              </a:ext>
            </a:extLst>
          </p:cNvPr>
          <p:cNvSpPr>
            <a:spLocks noGrp="1"/>
          </p:cNvSpPr>
          <p:nvPr>
            <p:ph idx="1"/>
          </p:nvPr>
        </p:nvSpPr>
        <p:spPr>
          <a:xfrm>
            <a:off x="219363" y="734291"/>
            <a:ext cx="6029037" cy="5954276"/>
          </a:xfrm>
        </p:spPr>
        <p:txBody>
          <a:bodyPr>
            <a:normAutofit/>
          </a:bodyPr>
          <a:lstStyle/>
          <a:p>
            <a:pPr marL="514350" indent="-514350">
              <a:buAutoNum type="arabicParenR"/>
            </a:pPr>
            <a:r>
              <a:rPr lang="fr-FR" b="1" dirty="0">
                <a:solidFill>
                  <a:schemeClr val="bg1"/>
                </a:solidFill>
                <a:hlinkClick r:id="rId2" action="ppaction://hlinksldjump">
                  <a:extLst>
                    <a:ext uri="{A12FA001-AC4F-418D-AE19-62706E023703}">
                      <ahyp:hlinkClr xmlns:ahyp="http://schemas.microsoft.com/office/drawing/2018/hyperlinkcolor" val="tx"/>
                    </a:ext>
                  </a:extLst>
                </a:hlinkClick>
              </a:rPr>
              <a:t>Un double contexte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3" action="ppaction://hlinksldjump">
                  <a:extLst>
                    <a:ext uri="{A12FA001-AC4F-418D-AE19-62706E023703}">
                      <ahyp:hlinkClr xmlns:ahyp="http://schemas.microsoft.com/office/drawing/2018/hyperlinkcolor" val="tx"/>
                    </a:ext>
                  </a:extLst>
                </a:hlinkClick>
              </a:rPr>
              <a:t>Le biopolitique en contexte de pandémie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4" action="ppaction://hlinksldjump">
                  <a:extLst>
                    <a:ext uri="{A12FA001-AC4F-418D-AE19-62706E023703}">
                      <ahyp:hlinkClr xmlns:ahyp="http://schemas.microsoft.com/office/drawing/2018/hyperlinkcolor" val="tx"/>
                    </a:ext>
                  </a:extLst>
                </a:hlinkClick>
              </a:rPr>
              <a:t>Les progrès des techniques biomédicales</a:t>
            </a:r>
            <a:endParaRPr lang="fr-FR" b="1" dirty="0">
              <a:solidFill>
                <a:schemeClr val="bg1"/>
              </a:solidFill>
            </a:endParaRPr>
          </a:p>
          <a:p>
            <a:pPr marL="457200" indent="-457200">
              <a:buAutoNum type="arabicParenR"/>
            </a:pP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Bioéthique et éthique médicale :</a:t>
            </a:r>
            <a:br>
              <a:rPr lang="fr-FR" b="1" dirty="0">
                <a:solidFill>
                  <a:schemeClr val="bg1"/>
                </a:solidFill>
                <a:hlinkClick r:id="rId5" action="ppaction://hlinksldjump">
                  <a:extLst>
                    <a:ext uri="{A12FA001-AC4F-418D-AE19-62706E023703}">
                      <ahyp:hlinkClr xmlns:ahyp="http://schemas.microsoft.com/office/drawing/2018/hyperlinkcolor" val="tx"/>
                    </a:ext>
                  </a:extLst>
                </a:hlinkClick>
              </a:rPr>
            </a:br>
            <a:r>
              <a:rPr lang="fr-FR" b="1" dirty="0">
                <a:solidFill>
                  <a:schemeClr val="bg1"/>
                </a:solidFill>
                <a:hlinkClick r:id="rId5" action="ppaction://hlinksldjump">
                  <a:extLst>
                    <a:ext uri="{A12FA001-AC4F-418D-AE19-62706E023703}">
                      <ahyp:hlinkClr xmlns:ahyp="http://schemas.microsoft.com/office/drawing/2018/hyperlinkcolor" val="tx"/>
                    </a:ext>
                  </a:extLst>
                </a:hlinkClick>
              </a:rPr>
              <a:t>présentation</a:t>
            </a:r>
            <a:endParaRPr lang="fr-FR" b="1" dirty="0">
              <a:solidFill>
                <a:schemeClr val="bg1"/>
              </a:solidFill>
            </a:endParaRPr>
          </a:p>
          <a:p>
            <a:pPr marL="914400" lvl="1" indent="-457200">
              <a:buAutoNum type="alphaLcParenR"/>
            </a:pPr>
            <a:r>
              <a:rPr lang="fr-FR" b="1" dirty="0">
                <a:solidFill>
                  <a:schemeClr val="bg1"/>
                </a:solidFill>
                <a:hlinkClick r:id="rId6" action="ppaction://hlinksldjump">
                  <a:extLst>
                    <a:ext uri="{A12FA001-AC4F-418D-AE19-62706E023703}">
                      <ahyp:hlinkClr xmlns:ahyp="http://schemas.microsoft.com/office/drawing/2018/hyperlinkcolor" val="tx"/>
                    </a:ext>
                  </a:extLst>
                </a:hlinkClick>
              </a:rPr>
              <a:t>Définition et historique</a:t>
            </a:r>
            <a:endParaRPr lang="fr-FR" b="1" dirty="0">
              <a:solidFill>
                <a:schemeClr val="bg1"/>
              </a:solidFill>
            </a:endParaRPr>
          </a:p>
          <a:p>
            <a:pPr marL="914400" lvl="1" indent="-457200">
              <a:buAutoNum type="alphaLcParenR"/>
            </a:pPr>
            <a:r>
              <a:rPr lang="fr-FR" b="1" dirty="0">
                <a:solidFill>
                  <a:schemeClr val="bg1"/>
                </a:solidFill>
                <a:hlinkClick r:id="rId7" action="ppaction://hlinksldjump">
                  <a:extLst>
                    <a:ext uri="{A12FA001-AC4F-418D-AE19-62706E023703}">
                      <ahyp:hlinkClr xmlns:ahyp="http://schemas.microsoft.com/office/drawing/2018/hyperlinkcolor" val="tx"/>
                    </a:ext>
                  </a:extLst>
                </a:hlinkClick>
              </a:rPr>
              <a:t>Différences culturelles et enjeux philosophiques</a:t>
            </a:r>
            <a:endParaRPr lang="fr-FR" b="1" dirty="0">
              <a:solidFill>
                <a:schemeClr val="bg1"/>
              </a:solidFill>
            </a:endParaRPr>
          </a:p>
          <a:p>
            <a:pPr marL="457200" indent="-457200">
              <a:buAutoNum type="arabicParenR"/>
            </a:pPr>
            <a:r>
              <a:rPr lang="fr-FR" b="1" dirty="0">
                <a:solidFill>
                  <a:schemeClr val="bg1"/>
                </a:solidFill>
                <a:hlinkClick r:id="rId8" action="ppaction://hlinksldjump">
                  <a:extLst>
                    <a:ext uri="{A12FA001-AC4F-418D-AE19-62706E023703}">
                      <ahyp:hlinkClr xmlns:ahyp="http://schemas.microsoft.com/office/drawing/2018/hyperlinkcolor" val="tx"/>
                    </a:ext>
                  </a:extLst>
                </a:hlinkClick>
              </a:rPr>
              <a:t>Quelques enjeux d’éthique médicale</a:t>
            </a:r>
            <a:endParaRPr lang="fr-FR" b="1" dirty="0">
              <a:solidFill>
                <a:schemeClr val="bg1"/>
              </a:solidFill>
            </a:endParaRPr>
          </a:p>
          <a:p>
            <a:pPr marL="914400" lvl="1" indent="-457200">
              <a:buFont typeface="+mj-lt"/>
              <a:buAutoNum type="alphaLcParenR"/>
            </a:pPr>
            <a:r>
              <a:rPr lang="fr-FR" b="1" dirty="0">
                <a:solidFill>
                  <a:schemeClr val="bg1"/>
                </a:solidFill>
                <a:hlinkClick r:id="rId9" action="ppaction://hlinksldjump">
                  <a:extLst>
                    <a:ext uri="{A12FA001-AC4F-418D-AE19-62706E023703}">
                      <ahyp:hlinkClr xmlns:ahyp="http://schemas.microsoft.com/office/drawing/2018/hyperlinkcolor" val="tx"/>
                    </a:ext>
                  </a:extLst>
                </a:hlinkClick>
              </a:rPr>
              <a:t>Le consentement</a:t>
            </a:r>
            <a:endParaRPr lang="fr-FR" b="1" dirty="0">
              <a:solidFill>
                <a:schemeClr val="bg1"/>
              </a:solidFill>
            </a:endParaRPr>
          </a:p>
          <a:p>
            <a:pPr marL="914400" lvl="1" indent="-457200">
              <a:buFont typeface="+mj-lt"/>
              <a:buAutoNum type="alphaLcParenR"/>
            </a:pPr>
            <a:r>
              <a:rPr lang="fr-FR" b="1" dirty="0">
                <a:solidFill>
                  <a:schemeClr val="bg1"/>
                </a:solidFill>
                <a:hlinkClick r:id="rId10" action="ppaction://hlinksldjump">
                  <a:extLst>
                    <a:ext uri="{A12FA001-AC4F-418D-AE19-62706E023703}">
                      <ahyp:hlinkClr xmlns:ahyp="http://schemas.microsoft.com/office/drawing/2018/hyperlinkcolor" val="tx"/>
                    </a:ext>
                  </a:extLst>
                </a:hlinkClick>
              </a:rPr>
              <a:t>Le secret médical</a:t>
            </a:r>
            <a:endParaRPr lang="fr-FR" b="1" dirty="0">
              <a:solidFill>
                <a:schemeClr val="bg1"/>
              </a:solidFill>
            </a:endParaRPr>
          </a:p>
          <a:p>
            <a:pPr marL="914400" lvl="1" indent="-457200">
              <a:buFont typeface="+mj-lt"/>
              <a:buAutoNum type="alphaLcParenR"/>
            </a:pPr>
            <a:r>
              <a:rPr lang="fr-FR" b="1" dirty="0">
                <a:solidFill>
                  <a:schemeClr val="bg1"/>
                </a:solidFill>
                <a:hlinkClick r:id="rId11" action="ppaction://hlinksldjump">
                  <a:extLst>
                    <a:ext uri="{A12FA001-AC4F-418D-AE19-62706E023703}">
                      <ahyp:hlinkClr xmlns:ahyp="http://schemas.microsoft.com/office/drawing/2018/hyperlinkcolor" val="tx"/>
                    </a:ext>
                  </a:extLst>
                </a:hlinkClick>
              </a:rPr>
              <a:t>La recherche médicale sur l’être humain</a:t>
            </a:r>
            <a:endParaRPr lang="fr-FR" b="1" dirty="0">
              <a:solidFill>
                <a:schemeClr val="bg1"/>
              </a:solidFill>
            </a:endParaRPr>
          </a:p>
        </p:txBody>
      </p:sp>
      <p:sp>
        <p:nvSpPr>
          <p:cNvPr id="5" name="Espace réservé du contenu 2">
            <a:extLst>
              <a:ext uri="{FF2B5EF4-FFF2-40B4-BE49-F238E27FC236}">
                <a16:creationId xmlns:a16="http://schemas.microsoft.com/office/drawing/2014/main" id="{FCC12338-1449-41B3-A4C9-EF93AA35039D}"/>
              </a:ext>
            </a:extLst>
          </p:cNvPr>
          <p:cNvSpPr txBox="1">
            <a:spLocks/>
          </p:cNvSpPr>
          <p:nvPr/>
        </p:nvSpPr>
        <p:spPr>
          <a:xfrm>
            <a:off x="6428508" y="734291"/>
            <a:ext cx="5763491" cy="60128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arenR"/>
            </a:pPr>
            <a:r>
              <a:rPr lang="fr-FR" b="1" dirty="0">
                <a:solidFill>
                  <a:schemeClr val="bg1"/>
                </a:solidFill>
                <a:hlinkClick r:id="rId12" action="ppaction://hlinksldjump">
                  <a:extLst>
                    <a:ext uri="{A12FA001-AC4F-418D-AE19-62706E023703}">
                      <ahyp:hlinkClr xmlns:ahyp="http://schemas.microsoft.com/office/drawing/2018/hyperlinkcolor" val="tx"/>
                    </a:ext>
                  </a:extLst>
                </a:hlinkClick>
              </a:rPr>
              <a:t>Quelques enjeux de bioéthique </a:t>
            </a:r>
            <a:endParaRPr lang="fr-FR" b="1" dirty="0">
              <a:solidFill>
                <a:schemeClr val="bg1"/>
              </a:solidFill>
            </a:endParaRPr>
          </a:p>
          <a:p>
            <a:pPr marL="914400" lvl="1" indent="-457200">
              <a:buAutoNum type="alphaLcParenR"/>
            </a:pPr>
            <a:r>
              <a:rPr lang="fr-FR" b="1" dirty="0">
                <a:solidFill>
                  <a:schemeClr val="bg1"/>
                </a:solidFill>
                <a:hlinkClick r:id="rId13" action="ppaction://hlinksldjump">
                  <a:extLst>
                    <a:ext uri="{A12FA001-AC4F-418D-AE19-62706E023703}">
                      <ahyp:hlinkClr xmlns:ahyp="http://schemas.microsoft.com/office/drawing/2018/hyperlinkcolor" val="tx"/>
                    </a:ext>
                  </a:extLst>
                </a:hlinkClick>
              </a:rPr>
              <a:t>L’AMP</a:t>
            </a:r>
            <a:endParaRPr lang="fr-FR" b="1" dirty="0">
              <a:solidFill>
                <a:schemeClr val="bg1"/>
              </a:solidFill>
            </a:endParaRPr>
          </a:p>
          <a:p>
            <a:pPr marL="914400" lvl="1" indent="-457200">
              <a:buAutoNum type="alphaLcParenR"/>
            </a:pPr>
            <a:r>
              <a:rPr lang="fr-FR" b="1" dirty="0">
                <a:solidFill>
                  <a:schemeClr val="bg1"/>
                </a:solidFill>
                <a:hlinkClick r:id="rId14" action="ppaction://hlinksldjump">
                  <a:extLst>
                    <a:ext uri="{A12FA001-AC4F-418D-AE19-62706E023703}">
                      <ahyp:hlinkClr xmlns:ahyp="http://schemas.microsoft.com/office/drawing/2018/hyperlinkcolor" val="tx"/>
                    </a:ext>
                  </a:extLst>
                </a:hlinkClick>
              </a:rPr>
              <a:t>La GPA</a:t>
            </a:r>
            <a:endParaRPr lang="fr-FR" b="1" dirty="0">
              <a:solidFill>
                <a:schemeClr val="bg1"/>
              </a:solidFill>
            </a:endParaRPr>
          </a:p>
          <a:p>
            <a:pPr marL="914400" lvl="1" indent="-457200">
              <a:buAutoNum type="alphaLcParenR"/>
            </a:pPr>
            <a:r>
              <a:rPr lang="fr-FR" b="1" dirty="0">
                <a:solidFill>
                  <a:schemeClr val="bg1"/>
                </a:solidFill>
                <a:hlinkClick r:id="rId15" action="ppaction://hlinksldjump">
                  <a:extLst>
                    <a:ext uri="{A12FA001-AC4F-418D-AE19-62706E023703}">
                      <ahyp:hlinkClr xmlns:ahyp="http://schemas.microsoft.com/office/drawing/2018/hyperlinkcolor" val="tx"/>
                    </a:ext>
                  </a:extLst>
                </a:hlinkClick>
              </a:rPr>
              <a:t>L’accès aux origines</a:t>
            </a:r>
            <a:endParaRPr lang="fr-FR" b="1" dirty="0">
              <a:solidFill>
                <a:schemeClr val="bg1"/>
              </a:solidFill>
            </a:endParaRPr>
          </a:p>
          <a:p>
            <a:pPr marL="914400" lvl="1" indent="-457200">
              <a:buAutoNum type="alphaLcParenR"/>
            </a:pPr>
            <a:r>
              <a:rPr lang="fr-FR" b="1" dirty="0">
                <a:solidFill>
                  <a:schemeClr val="bg1"/>
                </a:solidFill>
                <a:hlinkClick r:id="rId16" action="ppaction://hlinksldjump">
                  <a:extLst>
                    <a:ext uri="{A12FA001-AC4F-418D-AE19-62706E023703}">
                      <ahyp:hlinkClr xmlns:ahyp="http://schemas.microsoft.com/office/drawing/2018/hyperlinkcolor" val="tx"/>
                    </a:ext>
                  </a:extLst>
                </a:hlinkClick>
              </a:rPr>
              <a:t>Le don d’organes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7" action="ppaction://hlinksldjump">
                  <a:extLst>
                    <a:ext uri="{A12FA001-AC4F-418D-AE19-62706E023703}">
                      <ahyp:hlinkClr xmlns:ahyp="http://schemas.microsoft.com/office/drawing/2018/hyperlinkcolor" val="tx"/>
                    </a:ext>
                  </a:extLst>
                </a:hlinkClick>
              </a:rPr>
              <a:t>Les tests génétiques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8" action="ppaction://hlinksldjump">
                  <a:extLst>
                    <a:ext uri="{A12FA001-AC4F-418D-AE19-62706E023703}">
                      <ahyp:hlinkClr xmlns:ahyp="http://schemas.microsoft.com/office/drawing/2018/hyperlinkcolor" val="tx"/>
                    </a:ext>
                  </a:extLst>
                </a:hlinkClick>
              </a:rPr>
              <a:t>La recherche sur les cellules-souches et les embryons</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19" action="ppaction://hlinksldjump">
                  <a:extLst>
                    <a:ext uri="{A12FA001-AC4F-418D-AE19-62706E023703}">
                      <ahyp:hlinkClr xmlns:ahyp="http://schemas.microsoft.com/office/drawing/2018/hyperlinkcolor" val="tx"/>
                    </a:ext>
                  </a:extLst>
                </a:hlinkClick>
              </a:rPr>
              <a:t>Le brevetage du vivant</a:t>
            </a:r>
            <a:endParaRPr lang="fr-FR" b="1" dirty="0">
              <a:solidFill>
                <a:schemeClr val="bg1"/>
              </a:solidFill>
            </a:endParaRPr>
          </a:p>
          <a:p>
            <a:pPr marL="914400" lvl="1" indent="-457200">
              <a:buFont typeface="Arial" panose="020B0604020202020204" pitchFamily="34" charset="0"/>
              <a:buAutoNum type="alphaLcParenR" startAt="5"/>
            </a:pPr>
            <a:r>
              <a:rPr lang="fr-FR" b="1" dirty="0">
                <a:solidFill>
                  <a:schemeClr val="bg1"/>
                </a:solidFill>
                <a:hlinkClick r:id="rId20" action="ppaction://hlinksldjump">
                  <a:extLst>
                    <a:ext uri="{A12FA001-AC4F-418D-AE19-62706E023703}">
                      <ahyp:hlinkClr xmlns:ahyp="http://schemas.microsoft.com/office/drawing/2018/hyperlinkcolor" val="tx"/>
                    </a:ext>
                  </a:extLst>
                </a:hlinkClick>
              </a:rPr>
              <a:t>L’euthanasie</a:t>
            </a:r>
            <a:endParaRPr lang="fr-FR" b="1" dirty="0">
              <a:solidFill>
                <a:schemeClr val="bg1"/>
              </a:solidFill>
            </a:endParaRPr>
          </a:p>
          <a:p>
            <a:pPr marL="0" indent="0">
              <a:buNone/>
            </a:pPr>
            <a:r>
              <a:rPr lang="fr-FR" b="1" dirty="0">
                <a:solidFill>
                  <a:schemeClr val="bg1"/>
                </a:solidFill>
              </a:rPr>
              <a:t>5) </a:t>
            </a:r>
            <a:r>
              <a:rPr lang="fr-FR" b="1" dirty="0">
                <a:solidFill>
                  <a:schemeClr val="bg1"/>
                </a:solidFill>
                <a:hlinkClick r:id="rId21" action="ppaction://hlinksldjump">
                  <a:extLst>
                    <a:ext uri="{A12FA001-AC4F-418D-AE19-62706E023703}">
                      <ahyp:hlinkClr xmlns:ahyp="http://schemas.microsoft.com/office/drawing/2018/hyperlinkcolor" val="tx"/>
                    </a:ext>
                  </a:extLst>
                </a:hlinkClick>
              </a:rPr>
              <a:t>De nouveaux défis</a:t>
            </a:r>
            <a:endParaRPr lang="fr-FR" b="1" dirty="0">
              <a:solidFill>
                <a:schemeClr val="bg1"/>
              </a:solidFill>
            </a:endParaRPr>
          </a:p>
          <a:p>
            <a:pPr marL="0" indent="0">
              <a:buNone/>
            </a:pPr>
            <a:r>
              <a:rPr lang="fr-FR" b="1" dirty="0">
                <a:solidFill>
                  <a:schemeClr val="bg1"/>
                </a:solidFill>
              </a:rPr>
              <a:t>6) </a:t>
            </a:r>
            <a:r>
              <a:rPr lang="fr-FR" b="1" dirty="0">
                <a:solidFill>
                  <a:schemeClr val="bg1"/>
                </a:solidFill>
                <a:hlinkClick r:id="rId22" action="ppaction://hlinksldjump">
                  <a:extLst>
                    <a:ext uri="{A12FA001-AC4F-418D-AE19-62706E023703}">
                      <ahyp:hlinkClr xmlns:ahyp="http://schemas.microsoft.com/office/drawing/2018/hyperlinkcolor" val="tx"/>
                    </a:ext>
                  </a:extLst>
                </a:hlinkClick>
              </a:rPr>
              <a:t>Bibliographie</a:t>
            </a:r>
            <a:endParaRPr lang="fr-FR" b="1" dirty="0">
              <a:solidFill>
                <a:schemeClr val="bg1"/>
              </a:solidFill>
            </a:endParaRPr>
          </a:p>
          <a:p>
            <a:pPr marL="0" indent="0">
              <a:buNone/>
            </a:pPr>
            <a:r>
              <a:rPr lang="fr-FR" b="1" dirty="0">
                <a:solidFill>
                  <a:schemeClr val="bg1"/>
                </a:solidFill>
              </a:rPr>
              <a:t>7) </a:t>
            </a:r>
            <a:r>
              <a:rPr lang="fr-FR" b="1" dirty="0">
                <a:solidFill>
                  <a:schemeClr val="bg1"/>
                </a:solidFill>
                <a:hlinkClick r:id="rId23" action="ppaction://hlinksldjump">
                  <a:extLst>
                    <a:ext uri="{A12FA001-AC4F-418D-AE19-62706E023703}">
                      <ahyp:hlinkClr xmlns:ahyp="http://schemas.microsoft.com/office/drawing/2018/hyperlinkcolor" val="tx"/>
                    </a:ext>
                  </a:extLst>
                </a:hlinkClick>
              </a:rPr>
              <a:t>Annexes</a:t>
            </a:r>
            <a:endParaRPr lang="fr-FR" b="1" dirty="0">
              <a:solidFill>
                <a:schemeClr val="bg1"/>
              </a:solidFill>
            </a:endParaRPr>
          </a:p>
          <a:p>
            <a:pPr marL="914400" lvl="1" indent="-457200">
              <a:buAutoNum type="alphaLcParenR"/>
            </a:pPr>
            <a:r>
              <a:rPr lang="fr-FR" b="1" dirty="0">
                <a:solidFill>
                  <a:schemeClr val="bg1"/>
                </a:solidFill>
                <a:hlinkClick r:id="rId24" action="ppaction://hlinksldjump">
                  <a:extLst>
                    <a:ext uri="{A12FA001-AC4F-418D-AE19-62706E023703}">
                      <ahyp:hlinkClr xmlns:ahyp="http://schemas.microsoft.com/office/drawing/2018/hyperlinkcolor" val="tx"/>
                    </a:ext>
                  </a:extLst>
                </a:hlinkClick>
              </a:rPr>
              <a:t>Code de Nuremberg</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5" action="ppaction://hlinksldjump">
                  <a:extLst>
                    <a:ext uri="{A12FA001-AC4F-418D-AE19-62706E023703}">
                      <ahyp:hlinkClr xmlns:ahyp="http://schemas.microsoft.com/office/drawing/2018/hyperlinkcolor" val="tx"/>
                    </a:ext>
                  </a:extLst>
                </a:hlinkClick>
              </a:rPr>
              <a:t>Serment d’Hippocrate</a:t>
            </a:r>
            <a:endParaRPr lang="fr-FR" b="1" dirty="0">
              <a:solidFill>
                <a:schemeClr val="bg1"/>
              </a:solidFill>
            </a:endParaRPr>
          </a:p>
          <a:p>
            <a:pPr marL="914400" lvl="1" indent="-457200">
              <a:buFont typeface="Arial" panose="020B0604020202020204" pitchFamily="34" charset="0"/>
              <a:buAutoNum type="alphaLcParenR"/>
            </a:pPr>
            <a:r>
              <a:rPr lang="fr-FR" b="1" dirty="0">
                <a:solidFill>
                  <a:schemeClr val="bg1"/>
                </a:solidFill>
                <a:hlinkClick r:id="rId26" action="ppaction://hlinksldjump">
                  <a:extLst>
                    <a:ext uri="{A12FA001-AC4F-418D-AE19-62706E023703}">
                      <ahyp:hlinkClr xmlns:ahyp="http://schemas.microsoft.com/office/drawing/2018/hyperlinkcolor" val="tx"/>
                    </a:ext>
                  </a:extLst>
                </a:hlinkClick>
              </a:rPr>
              <a:t>La loi </a:t>
            </a:r>
            <a:r>
              <a:rPr lang="fr-FR" b="1" dirty="0" err="1">
                <a:solidFill>
                  <a:schemeClr val="bg1"/>
                </a:solidFill>
                <a:hlinkClick r:id="rId26" action="ppaction://hlinksldjump">
                  <a:extLst>
                    <a:ext uri="{A12FA001-AC4F-418D-AE19-62706E023703}">
                      <ahyp:hlinkClr xmlns:ahyp="http://schemas.microsoft.com/office/drawing/2018/hyperlinkcolor" val="tx"/>
                    </a:ext>
                  </a:extLst>
                </a:hlinkClick>
              </a:rPr>
              <a:t>Clayes-Léonetti</a:t>
            </a:r>
            <a:endParaRPr lang="fr-FR" b="1" dirty="0">
              <a:solidFill>
                <a:schemeClr val="bg1"/>
              </a:solidFill>
            </a:endParaRPr>
          </a:p>
        </p:txBody>
      </p:sp>
      <p:sp>
        <p:nvSpPr>
          <p:cNvPr id="4" name="Rectangle : coins arrondis 3">
            <a:extLst>
              <a:ext uri="{FF2B5EF4-FFF2-40B4-BE49-F238E27FC236}">
                <a16:creationId xmlns:a16="http://schemas.microsoft.com/office/drawing/2014/main" id="{17EF6AEE-FD41-4E1C-A912-82836F033CE0}"/>
              </a:ext>
            </a:extLst>
          </p:cNvPr>
          <p:cNvSpPr/>
          <p:nvPr/>
        </p:nvSpPr>
        <p:spPr>
          <a:xfrm>
            <a:off x="6248400" y="646030"/>
            <a:ext cx="5692471" cy="466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309193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DC9CD6-B69B-43E8-A56A-D30EBAD5ED52}"/>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p:txBody>
          <a:bodyPr>
            <a:normAutofit/>
          </a:bodyPr>
          <a:lstStyle/>
          <a:p>
            <a:r>
              <a:rPr lang="fr-FR" sz="4400" b="1" spc="-240" dirty="0">
                <a:solidFill>
                  <a:schemeClr val="bg1"/>
                </a:solidFill>
                <a:latin typeface="Gotham Medium" pitchFamily="50" charset="0"/>
                <a:cs typeface="Gotham Medium" pitchFamily="50" charset="0"/>
              </a:rPr>
              <a:t>4) Quelques grands enjeux de bioéthique</a:t>
            </a:r>
            <a:endParaRPr lang="fr-FR" sz="4400" b="1" dirty="0">
              <a:solidFill>
                <a:schemeClr val="bg1"/>
              </a:solidFill>
            </a:endParaRPr>
          </a:p>
        </p:txBody>
      </p:sp>
      <p:sp>
        <p:nvSpPr>
          <p:cNvPr id="7" name="Bouton d’action : accueil 6">
            <a:hlinkClick r:id="" action="ppaction://hlinkshowjump?jump=firstslide" highlightClick="1"/>
            <a:extLst>
              <a:ext uri="{FF2B5EF4-FFF2-40B4-BE49-F238E27FC236}">
                <a16:creationId xmlns:a16="http://schemas.microsoft.com/office/drawing/2014/main" id="{CCDC4540-929A-4121-9DDE-5E549515E515}"/>
              </a:ext>
            </a:extLst>
          </p:cNvPr>
          <p:cNvSpPr/>
          <p:nvPr/>
        </p:nvSpPr>
        <p:spPr>
          <a:xfrm>
            <a:off x="11263424" y="93910"/>
            <a:ext cx="765544" cy="64014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377525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8752F1E70B64EA27820ECF0BC5103" ma:contentTypeVersion="4" ma:contentTypeDescription="Crée un document." ma:contentTypeScope="" ma:versionID="ed45b23dbec467e9dc96f39125cb58bd">
  <xsd:schema xmlns:xsd="http://www.w3.org/2001/XMLSchema" xmlns:xs="http://www.w3.org/2001/XMLSchema" xmlns:p="http://schemas.microsoft.com/office/2006/metadata/properties" xmlns:ns2="ac32fb3d-da83-4d8b-bd4e-dc700d76f940" targetNamespace="http://schemas.microsoft.com/office/2006/metadata/properties" ma:root="true" ma:fieldsID="a542a27c133fc421a365fa5e6e7a8005" ns2:_="">
    <xsd:import namespace="ac32fb3d-da83-4d8b-bd4e-dc700d76f94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32fb3d-da83-4d8b-bd4e-dc700d76f9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FE3830-73DA-4DF6-AF1B-05DF5F880882}"/>
</file>

<file path=customXml/itemProps2.xml><?xml version="1.0" encoding="utf-8"?>
<ds:datastoreItem xmlns:ds="http://schemas.openxmlformats.org/officeDocument/2006/customXml" ds:itemID="{85C481F7-14BB-4720-B717-B94800446982}"/>
</file>

<file path=docProps/app.xml><?xml version="1.0" encoding="utf-8"?>
<Properties xmlns="http://schemas.openxmlformats.org/officeDocument/2006/extended-properties" xmlns:vt="http://schemas.openxmlformats.org/officeDocument/2006/docPropsVTypes">
  <Template/>
  <TotalTime>13513</TotalTime>
  <Words>14221</Words>
  <Application>Microsoft Office PowerPoint</Application>
  <PresentationFormat>Grand écran</PresentationFormat>
  <Paragraphs>760</Paragraphs>
  <Slides>188</Slides>
  <Notes>7</Notes>
  <HiddenSlides>3</HiddenSlides>
  <MMClips>4</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188</vt:i4>
      </vt:variant>
    </vt:vector>
  </HeadingPairs>
  <TitlesOfParts>
    <vt:vector size="195" baseType="lpstr">
      <vt:lpstr>Arial</vt:lpstr>
      <vt:lpstr>Calibri</vt:lpstr>
      <vt:lpstr>Calibri Light</vt:lpstr>
      <vt:lpstr>Gotham Medium</vt:lpstr>
      <vt:lpstr>Times New Roman</vt:lpstr>
      <vt:lpstr>Wingdings</vt:lpstr>
      <vt:lpstr>Thème Office</vt:lpstr>
      <vt:lpstr>Ethique, Sciences et Techniques  Séance 6 Introduction à l’éthique médicale et la bioéthique</vt:lpstr>
      <vt:lpstr>Sommaire</vt:lpstr>
      <vt:lpstr>Sommaire</vt:lpstr>
      <vt:lpstr>1) Un double contexte</vt:lpstr>
      <vt:lpstr>a) Le biopolitique en contexte de pandémie</vt:lpstr>
      <vt:lpstr>Présentation PowerPoint</vt:lpstr>
      <vt:lpstr>Covid-19, santé publique et éthique</vt:lpstr>
      <vt:lpstr>Présentation PowerPoint</vt:lpstr>
      <vt:lpstr>b) Les progrès des techniques biomédicales</vt:lpstr>
      <vt:lpstr>CRISPR-Cas9 et les bébés génétiquement modifiés</vt:lpstr>
      <vt:lpstr>Présentation PowerPoint</vt:lpstr>
      <vt:lpstr>Présentation PowerPoint</vt:lpstr>
      <vt:lpstr>Présentation PowerPoint</vt:lpstr>
      <vt:lpstr>Présentation PowerPoint</vt:lpstr>
      <vt:lpstr>La question des limites de la recherche</vt:lpstr>
      <vt:lpstr>Présentation PowerPoint</vt:lpstr>
      <vt:lpstr>Présentation PowerPoint</vt:lpstr>
      <vt:lpstr>Sommaire</vt:lpstr>
      <vt:lpstr>2) Bioéthique et éthique médicale : présentation</vt:lpstr>
      <vt:lpstr>a) Définition et historique</vt:lpstr>
      <vt:lpstr>Présentation PowerPoint</vt:lpstr>
      <vt:lpstr>Présentation PowerPoint</vt:lpstr>
      <vt:lpstr>Présentation PowerPoint</vt:lpstr>
      <vt:lpstr>Présentation PowerPoint</vt:lpstr>
      <vt:lpstr>Présentation PowerPoint</vt:lpstr>
      <vt:lpstr>Présentation PowerPoint</vt:lpstr>
      <vt:lpstr>b) Différences culturelles et enjeux philosophiques</vt:lpstr>
      <vt:lpstr>Présentation PowerPoint</vt:lpstr>
      <vt:lpstr>Le « principlism » américain</vt:lpstr>
      <vt:lpstr>Présentation PowerPoint</vt:lpstr>
      <vt:lpstr>Présentation PowerPoint</vt:lpstr>
      <vt:lpstr>Présentation PowerPoint</vt:lpstr>
      <vt:lpstr>Présentation PowerPoint</vt:lpstr>
      <vt:lpstr>Présentation PowerPoint</vt:lpstr>
      <vt:lpstr>Complémentarité (et opposition) de deux grands principes en éthique médicale et bioéthique</vt:lpstr>
      <vt:lpstr>Présentation PowerPoint</vt:lpstr>
      <vt:lpstr>Présentation PowerPoint</vt:lpstr>
      <vt:lpstr>Principes que complète une éthique des vertus</vt:lpstr>
      <vt:lpstr>Présentation PowerPoint</vt:lpstr>
      <vt:lpstr>L’approche déontologique des pays latins</vt:lpstr>
      <vt:lpstr>Présentation PowerPoint</vt:lpstr>
      <vt:lpstr>Présentation PowerPoint</vt:lpstr>
      <vt:lpstr>Présentation PowerPoint</vt:lpstr>
      <vt:lpstr>Les grands principes posés par le CCNE</vt:lpstr>
      <vt:lpstr>Présentation PowerPoint</vt:lpstr>
      <vt:lpstr>Présentation PowerPoint</vt:lpstr>
      <vt:lpstr>Présentation PowerPoint</vt:lpstr>
      <vt:lpstr>Les grands principes issus des lois relatives à la bioéthique en France </vt:lpstr>
      <vt:lpstr>Présentation PowerPoint</vt:lpstr>
      <vt:lpstr>Présentation PowerPoint</vt:lpstr>
      <vt:lpstr>Présentation PowerPoint</vt:lpstr>
      <vt:lpstr>Une « éthique minimaliste » est-elle acceptable en bioéthique ? </vt:lpstr>
      <vt:lpstr>Présentation PowerPoint</vt:lpstr>
      <vt:lpstr>Présentation PowerPoint</vt:lpstr>
      <vt:lpstr>Présentation PowerPoint</vt:lpstr>
      <vt:lpstr>Présentation PowerPoint</vt:lpstr>
      <vt:lpstr>Sommaire</vt:lpstr>
      <vt:lpstr>3) Quelques enjeux d’éthique médicale</vt:lpstr>
      <vt:lpstr>Ethique médicale et bioéthique </vt:lpstr>
      <vt:lpstr>Présentation PowerPoint</vt:lpstr>
      <vt:lpstr>Présentation PowerPoint</vt:lpstr>
      <vt:lpstr>La dimension relationnelle de l’éthique médicale </vt:lpstr>
      <vt:lpstr>Présentation PowerPoint</vt:lpstr>
      <vt:lpstr>La question du consentement</vt:lpstr>
      <vt:lpstr>Présentation PowerPoint</vt:lpstr>
      <vt:lpstr>Présentation PowerPoint</vt:lpstr>
      <vt:lpstr>Présentation PowerPoint</vt:lpstr>
      <vt:lpstr>La question du secret médical</vt:lpstr>
      <vt:lpstr>Présentation PowerPoint</vt:lpstr>
      <vt:lpstr>Présentation PowerPoint</vt:lpstr>
      <vt:lpstr>Présentation PowerPoint</vt:lpstr>
      <vt:lpstr>Présentation PowerPoint</vt:lpstr>
      <vt:lpstr>Présentation PowerPoint</vt:lpstr>
      <vt:lpstr>La recherche médicale sur l’être humain</vt:lpstr>
      <vt:lpstr>Présentation PowerPoint</vt:lpstr>
      <vt:lpstr>Présentation PowerPoint</vt:lpstr>
      <vt:lpstr>Présentation PowerPoint</vt:lpstr>
      <vt:lpstr>Présentation PowerPoint</vt:lpstr>
      <vt:lpstr>Le consentement</vt:lpstr>
      <vt:lpstr>Les personnes en situation du vulnérabilité</vt:lpstr>
      <vt:lpstr>Présentation PowerPoint</vt:lpstr>
      <vt:lpstr>Le placebo</vt:lpstr>
      <vt:lpstr>Cas de la recherche de phase I en cancérologie </vt:lpstr>
      <vt:lpstr>Les inégalités Nord / Sud</vt:lpstr>
      <vt:lpstr>Présentation PowerPoint</vt:lpstr>
      <vt:lpstr>Les conflits d’intérêt</vt:lpstr>
      <vt:lpstr>Présentation PowerPoint</vt:lpstr>
      <vt:lpstr>Les recherches en neurosciences</vt:lpstr>
      <vt:lpstr>Les limites des interventions de la psychiatrie et de la neuroscience sur les êtres humains </vt:lpstr>
      <vt:lpstr>Présentation PowerPoint</vt:lpstr>
      <vt:lpstr>Quelques autres mauvaises pratiques de l’industrie pharmaceutique</vt:lpstr>
      <vt:lpstr>Présentation PowerPoint</vt:lpstr>
      <vt:lpstr>Sommaire</vt:lpstr>
      <vt:lpstr>Qu’est-ce qu’une personne humaine ? </vt:lpstr>
      <vt:lpstr>Présentation PowerPoint</vt:lpstr>
      <vt:lpstr>Diagnostic prénatal et « avortement sélectif »</vt:lpstr>
      <vt:lpstr>Présentation PowerPoint</vt:lpstr>
      <vt:lpstr>Sommaire</vt:lpstr>
      <vt:lpstr>4) Quelques grands enjeux de bioéthique</vt:lpstr>
      <vt:lpstr>a) L’Assistance Médicale à la Procréation (AMP) </vt:lpstr>
      <vt:lpstr>Les débuts de la FIV</vt:lpstr>
      <vt:lpstr>Un bouleversement de notre conception de la reproduction humaine</vt:lpstr>
      <vt:lpstr>Présentation PowerPoint</vt:lpstr>
      <vt:lpstr>Présentation PowerPoint</vt:lpstr>
      <vt:lpstr>Présentation PowerPoint</vt:lpstr>
      <vt:lpstr>Présentation PowerPoint</vt:lpstr>
      <vt:lpstr>Les évolutions de la conception de l’AMP : du thérapeutique au social, l’extension aux couples de femmes</vt:lpstr>
      <vt:lpstr>Présentation PowerPoint</vt:lpstr>
      <vt:lpstr>Présentation PowerPoint</vt:lpstr>
      <vt:lpstr>Présentation PowerPoint</vt:lpstr>
      <vt:lpstr>Présentation PowerPoint</vt:lpstr>
      <vt:lpstr>Les autres enjeux éthiques et juridiques : la filiation, l’AMP post-mortem</vt:lpstr>
      <vt:lpstr>Quelques enjeux éthiques</vt:lpstr>
      <vt:lpstr>Présentation PowerPoint</vt:lpstr>
      <vt:lpstr>Présentation PowerPoint</vt:lpstr>
      <vt:lpstr>Présentation PowerPoint</vt:lpstr>
      <vt:lpstr>Les enjeux éthiques du « bébé-médicament »</vt:lpstr>
      <vt:lpstr>b) La GPA (Gestation pour autrui)</vt:lpstr>
      <vt:lpstr>Présentation PowerPoint</vt:lpstr>
      <vt:lpstr>Présentation PowerPoint</vt:lpstr>
      <vt:lpstr>Présentation PowerPoint</vt:lpstr>
      <vt:lpstr>c) L’accès aux origines</vt:lpstr>
      <vt:lpstr>Présentation PowerPoint</vt:lpstr>
      <vt:lpstr>Présentation PowerPoint</vt:lpstr>
      <vt:lpstr>Présentation PowerPoint</vt:lpstr>
      <vt:lpstr>Présentation PowerPoint</vt:lpstr>
      <vt:lpstr>d) Le don d’organes</vt:lpstr>
      <vt:lpstr>Présentation PowerPoint</vt:lpstr>
      <vt:lpstr>Présentation PowerPoint</vt:lpstr>
      <vt:lpstr>Le don/la transplantation d’organes</vt:lpstr>
      <vt:lpstr>Le don/la transplantation d’organes</vt:lpstr>
      <vt:lpstr>Présentation PowerPoint</vt:lpstr>
      <vt:lpstr>e) Les tests génétiques</vt:lpstr>
      <vt:lpstr>Présentation PowerPoint</vt:lpstr>
      <vt:lpstr>Présentation PowerPoint</vt:lpstr>
      <vt:lpstr>Présentation PowerPoint</vt:lpstr>
      <vt:lpstr>f) La recherche sur les cellules-souches et les embryons</vt:lpstr>
      <vt:lpstr>La recherche sur les cellules-couches et l’embryon</vt:lpstr>
      <vt:lpstr>Présentation PowerPoint</vt:lpstr>
      <vt:lpstr>Présentation PowerPoint</vt:lpstr>
      <vt:lpstr>Présentation PowerPoint</vt:lpstr>
      <vt:lpstr>g) Le brevetage du vivant</vt:lpstr>
      <vt:lpstr>Le brevetage du vivant</vt:lpstr>
      <vt:lpstr>h) La fin de vie</vt:lpstr>
      <vt:lpstr>Présentation PowerPoint</vt:lpstr>
      <vt:lpstr>Une évolution du rapport à la mort</vt:lpstr>
      <vt:lpstr>Des distinctions conceptuelles (importantes, mais en pratique pas toujours claires)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 situation en France</vt:lpstr>
      <vt:lpstr>Présentation PowerPoint</vt:lpstr>
      <vt:lpstr>Présentation PowerPoint</vt:lpstr>
      <vt:lpstr>Présentation PowerPoint</vt:lpstr>
      <vt:lpstr>Sommaire</vt:lpstr>
      <vt:lpstr>5) De nouveaux défis</vt:lpstr>
      <vt:lpstr>De nouveaux défis…</vt:lpstr>
      <vt:lpstr>Et des anciens…</vt:lpstr>
      <vt:lpstr>Présentation PowerPoint</vt:lpstr>
      <vt:lpstr>Présentation PowerPoint</vt:lpstr>
      <vt:lpstr>Présentation PowerPoint</vt:lpstr>
      <vt:lpstr>Bibliographie</vt:lpstr>
      <vt:lpstr>Présentation PowerPoint</vt:lpstr>
      <vt:lpstr>Annexes</vt:lpstr>
      <vt:lpstr>Code de Nuremberg (1947)</vt:lpstr>
      <vt:lpstr>Présentation PowerPoint</vt:lpstr>
      <vt:lpstr>Présentation PowerPoint</vt:lpstr>
      <vt:lpstr>Présentation PowerPoint</vt:lpstr>
      <vt:lpstr>Serment d’Hippocrate</vt:lpstr>
      <vt:lpstr>Serment d’Hippocrate d’origine</vt:lpstr>
      <vt:lpstr>Texte revu par l’Ordre des médecins (2012)</vt:lpstr>
      <vt:lpstr>Les évolutions apportées par la loi de de bioéthique 2021 sur le don d’organe</vt:lpstr>
      <vt:lpstr>Présentation PowerPoint</vt:lpstr>
      <vt:lpstr>La loi Clayes-Léonetti</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Alexis Weinberg</dc:creator>
  <cp:lastModifiedBy>Alexis Weinberg</cp:lastModifiedBy>
  <cp:revision>211</cp:revision>
  <dcterms:created xsi:type="dcterms:W3CDTF">2021-09-17T09:55:40Z</dcterms:created>
  <dcterms:modified xsi:type="dcterms:W3CDTF">2023-12-01T17:33:57Z</dcterms:modified>
</cp:coreProperties>
</file>